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embeddedFontLst>
    <p:embeddedFont>
      <p:font typeface="Mate"/>
      <p:regular r:id="rId28"/>
      <p:italic r:id="rId29"/>
    </p:embeddedFont>
    <p:embeddedFont>
      <p:font typeface="Proxima Nova"/>
      <p:regular r:id="rId30"/>
      <p:bold r:id="rId31"/>
      <p:italic r:id="rId32"/>
      <p:boldItalic r:id="rId33"/>
    </p:embeddedFont>
    <p:embeddedFont>
      <p:font typeface="Montserrat"/>
      <p:regular r:id="rId34"/>
      <p:bold r:id="rId35"/>
      <p:italic r:id="rId36"/>
      <p:boldItalic r:id="rId37"/>
    </p:embeddedFont>
    <p:embeddedFont>
      <p:font typeface="Plus Jakarta Sans"/>
      <p:regular r:id="rId38"/>
      <p:bold r:id="rId39"/>
      <p:italic r:id="rId40"/>
      <p:boldItalic r:id="rId41"/>
    </p:embeddedFont>
    <p:embeddedFont>
      <p:font typeface="Montserrat Medium"/>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C83CF43-37C0-4741-ADFA-A60E02F93339}">
  <a:tblStyle styleId="{EC83CF43-37C0-4741-ADFA-A60E02F9333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PlusJakartaSans-italic.fntdata"/><Relationship Id="rId20" Type="http://schemas.openxmlformats.org/officeDocument/2006/relationships/slide" Target="slides/slide15.xml"/><Relationship Id="rId42" Type="http://schemas.openxmlformats.org/officeDocument/2006/relationships/font" Target="fonts/MontserratMedium-regular.fntdata"/><Relationship Id="rId41" Type="http://schemas.openxmlformats.org/officeDocument/2006/relationships/font" Target="fonts/PlusJakartaSans-boldItalic.fntdata"/><Relationship Id="rId22" Type="http://schemas.openxmlformats.org/officeDocument/2006/relationships/slide" Target="slides/slide17.xml"/><Relationship Id="rId44" Type="http://schemas.openxmlformats.org/officeDocument/2006/relationships/font" Target="fonts/MontserratMedium-italic.fntdata"/><Relationship Id="rId21" Type="http://schemas.openxmlformats.org/officeDocument/2006/relationships/slide" Target="slides/slide16.xml"/><Relationship Id="rId43" Type="http://schemas.openxmlformats.org/officeDocument/2006/relationships/font" Target="fonts/MontserratMedium-bold.fntdata"/><Relationship Id="rId24" Type="http://schemas.openxmlformats.org/officeDocument/2006/relationships/slide" Target="slides/slide19.xml"/><Relationship Id="rId23" Type="http://schemas.openxmlformats.org/officeDocument/2006/relationships/slide" Target="slides/slide18.xml"/><Relationship Id="rId45" Type="http://schemas.openxmlformats.org/officeDocument/2006/relationships/font" Target="fonts/MontserratMedium-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ate-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ate-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roximaNova-bold.fntdata"/><Relationship Id="rId30" Type="http://schemas.openxmlformats.org/officeDocument/2006/relationships/font" Target="fonts/ProximaNova-regular.fntdata"/><Relationship Id="rId11" Type="http://schemas.openxmlformats.org/officeDocument/2006/relationships/slide" Target="slides/slide6.xml"/><Relationship Id="rId33" Type="http://schemas.openxmlformats.org/officeDocument/2006/relationships/font" Target="fonts/ProximaNova-boldItalic.fntdata"/><Relationship Id="rId10" Type="http://schemas.openxmlformats.org/officeDocument/2006/relationships/slide" Target="slides/slide5.xml"/><Relationship Id="rId32" Type="http://schemas.openxmlformats.org/officeDocument/2006/relationships/font" Target="fonts/ProximaNova-italic.fntdata"/><Relationship Id="rId13" Type="http://schemas.openxmlformats.org/officeDocument/2006/relationships/slide" Target="slides/slide8.xml"/><Relationship Id="rId35" Type="http://schemas.openxmlformats.org/officeDocument/2006/relationships/font" Target="fonts/Montserrat-bold.fntdata"/><Relationship Id="rId12" Type="http://schemas.openxmlformats.org/officeDocument/2006/relationships/slide" Target="slides/slide7.xml"/><Relationship Id="rId34" Type="http://schemas.openxmlformats.org/officeDocument/2006/relationships/font" Target="fonts/Montserrat-regular.fntdata"/><Relationship Id="rId15" Type="http://schemas.openxmlformats.org/officeDocument/2006/relationships/slide" Target="slides/slide10.xml"/><Relationship Id="rId37" Type="http://schemas.openxmlformats.org/officeDocument/2006/relationships/font" Target="fonts/Montserrat-boldItalic.fntdata"/><Relationship Id="rId14" Type="http://schemas.openxmlformats.org/officeDocument/2006/relationships/slide" Target="slides/slide9.xml"/><Relationship Id="rId36" Type="http://schemas.openxmlformats.org/officeDocument/2006/relationships/font" Target="fonts/Montserrat-italic.fntdata"/><Relationship Id="rId17" Type="http://schemas.openxmlformats.org/officeDocument/2006/relationships/slide" Target="slides/slide12.xml"/><Relationship Id="rId39" Type="http://schemas.openxmlformats.org/officeDocument/2006/relationships/font" Target="fonts/PlusJakartaSans-bold.fntdata"/><Relationship Id="rId16" Type="http://schemas.openxmlformats.org/officeDocument/2006/relationships/slide" Target="slides/slide11.xml"/><Relationship Id="rId38" Type="http://schemas.openxmlformats.org/officeDocument/2006/relationships/font" Target="fonts/PlusJakartaSans-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 name="Shape 15"/>
        <p:cNvGrpSpPr/>
        <p:nvPr/>
      </p:nvGrpSpPr>
      <p:grpSpPr>
        <a:xfrm>
          <a:off x="0" y="0"/>
          <a:ext cx="0" cy="0"/>
          <a:chOff x="0" y="0"/>
          <a:chExt cx="0" cy="0"/>
        </a:xfrm>
      </p:grpSpPr>
      <p:sp>
        <p:nvSpPr>
          <p:cNvPr id="16" name="Google Shape;16;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 name="Google Shape;17;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This working session examines the proposed framework and how a review team would use it. The intended output is a record of changes for the next draft, with owners and a review date. Confidential, for Task Force review. Category framework: WS3_Category_Framework_Feedback_7_Slides (1).pptx, supplied September 21, 2026, slides 1–7. Operational checks are proposed draft additions. This revised version retains the six baseline category labels and all 36 detailed questions.</a:t>
            </a:r>
            <a:endParaRPr/>
          </a:p>
        </p:txBody>
      </p:sp>
      <p:sp>
        <p:nvSpPr>
          <p:cNvPr id="18" name="Google Shape;18;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h36336f1833ab15c0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 name="Google Shape;37;h36336f1833ab15c0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h36336f1833ab15c0_0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 name="Google Shape;73;h36336f1833ab15c0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h36336f1833ab15c0_1_1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 name="Google Shape;101;h36336f1833ab15c0_1_1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h36336f1833ab15c0_1_2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h36336f1833ab15c0_1_2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7" name="Google Shape;167;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Separate feedback about the framework from findings about the use. The six category tabs record use-specific findings. Framework feedback records proposed changes to the WS3 materials. The authorized local decision-maker makes any actual use decision. Resource navigation helps reviewers find relevant methods and evidence. A resource coverage mark or badge does not establish a finding about this use.</a:t>
            </a:r>
            <a:endParaRPr/>
          </a:p>
        </p:txBody>
      </p:sp>
      <p:sp>
        <p:nvSpPr>
          <p:cNvPr id="168" name="Google Shape;168;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h4776b80e9e4f387c_0_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0" name="Google Shape;180;h4776b80e9e4f387c_0_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Separate feedback about the framework from findings about the use. The six category tabs record use-specific findings. Framework feedback records proposed changes to the WS3 materials. The authorized local decision-maker makes any actual use decision. Resource navigation helps reviewers find relevant methods and evidence. A resource coverage mark or badge does not establish a finding about this use.</a:t>
            </a:r>
            <a:endParaRPr/>
          </a:p>
        </p:txBody>
      </p:sp>
      <p:sp>
        <p:nvSpPr>
          <p:cNvPr id="181" name="Google Shape;181;h4776b80e9e4f387c_0_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3" name="Google Shape;193;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Use a separate review record for a materially different use or version. Consider the child’s access function as well as the instructional task. Compare the contribution with a feasible, accessible alternative serving the same goal with comparable adult support, and describe what the use displaces. A useful digital adjunct need not be impossible on paper. For required supports, compare functioning accessible pathways rather than withdrawing needed support. Reuse source and specialist records only when their scope, version and conditions match.</a:t>
            </a:r>
            <a:endParaRPr/>
          </a:p>
        </p:txBody>
      </p:sp>
      <p:sp>
        <p:nvSpPr>
          <p:cNvPr id="194" name="Google Shape;194;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Each category has six operational checks, for 36 checks in total. Learning, development, access and safety are connected within one experience. The EdTech Index uses five resource categories: Safe, Evidence-Based, Inclusive, Usable and Interoperable. The Index is a route to resources and credentials. Its categories do not replace the six WS3 review categories or create an overall approval score. Source: EdTech Index Product Validations, https://edtechindex.org/validations/, captured October 12, 2026.</a:t>
            </a:r>
            <a:endParaRPr/>
          </a:p>
        </p:txBody>
      </p:sp>
      <p:sp>
        <p:nvSpPr>
          <p:cNvPr id="206" name="Google Shape;206;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6" name="Google Shape;216;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Draft operational response key, proposed for task force feedback. Supported requires sufficient relevant evidence for every applicable part of the check. A provider statement is a lead to examine. N/A needs a written reason. Partly supported, Concern and Unknown need follow-up actions. This review tool has not been validated as a measurement instrument.</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All checks start as Unknown. In the finding, distinguish not yet reviewed from reviewed but evidence insufficient. Counts describe the record; they do not establish approval. Resource-coverage labels, evidence-tier claims and use classifications are separate judgments and do not replace this response key.</a:t>
            </a:r>
            <a:endParaRPr/>
          </a:p>
        </p:txBody>
      </p:sp>
      <p:sp>
        <p:nvSpPr>
          <p:cNvPr id="217" name="Google Shape;217;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7" name="Google Shape;227;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Decision question: Does this use support worthwhile learning? Do research-backed best practices support this learning?</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Detailed draft checks:</a:t>
            </a:r>
            <a:endParaRPr/>
          </a:p>
          <a:p>
            <a:pPr indent="0" lvl="0" marL="0" rtl="0" algn="l">
              <a:lnSpc>
                <a:spcPct val="100000"/>
              </a:lnSpc>
              <a:spcBef>
                <a:spcPts val="0"/>
              </a:spcBef>
              <a:spcAft>
                <a:spcPts val="0"/>
              </a:spcAft>
              <a:buSzPts val="1400"/>
              <a:buNone/>
            </a:pPr>
            <a:r>
              <a:rPr lang="en-US" sz="1200"/>
              <a:t>L1 Is the learning goal worthwhile, and does accurate content fit the curriculum and intended learners?</a:t>
            </a:r>
            <a:endParaRPr/>
          </a:p>
          <a:p>
            <a:pPr indent="0" lvl="0" marL="0" rtl="0" algn="l">
              <a:lnSpc>
                <a:spcPct val="100000"/>
              </a:lnSpc>
              <a:spcBef>
                <a:spcPts val="0"/>
              </a:spcBef>
              <a:spcAft>
                <a:spcPts val="0"/>
              </a:spcAft>
              <a:buSzPts val="1400"/>
              <a:buNone/>
            </a:pPr>
            <a:r>
              <a:rPr lang="en-US" sz="1200"/>
              <a:t>Evidence: Learning goal, curriculum mapping and a sample of the actual content, checked by an educator.</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L2 What will learners explain, reason through, solve or practice, and how does interaction support that thinking?</a:t>
            </a:r>
            <a:endParaRPr/>
          </a:p>
          <a:p>
            <a:pPr indent="0" lvl="0" marL="0" rtl="0" algn="l">
              <a:lnSpc>
                <a:spcPct val="100000"/>
              </a:lnSpc>
              <a:spcBef>
                <a:spcPts val="0"/>
              </a:spcBef>
              <a:spcAft>
                <a:spcPts val="0"/>
              </a:spcAft>
              <a:buSzPts val="1400"/>
              <a:buNone/>
            </a:pPr>
            <a:r>
              <a:rPr lang="en-US" sz="1200"/>
              <a:t>Evidence: Walkthrough of a complete activity, learner prompts and the feedback given after an error.</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L3 Does the use give learners a useful way to create, explore or practice that serves the stated goal?</a:t>
            </a:r>
            <a:endParaRPr/>
          </a:p>
          <a:p>
            <a:pPr indent="0" lvl="0" marL="0" rtl="0" algn="l">
              <a:lnSpc>
                <a:spcPct val="100000"/>
              </a:lnSpc>
              <a:spcBef>
                <a:spcPts val="0"/>
              </a:spcBef>
              <a:spcAft>
                <a:spcPts val="0"/>
              </a:spcAft>
              <a:buSzPts val="1400"/>
              <a:buNone/>
            </a:pPr>
            <a:r>
              <a:rPr lang="en-US" sz="1200"/>
              <a:t>Evidence: Sample learner work and a comparison with a feasible, accessible alternative, including an option without technology where it preserves required access.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L4 Where collaboration serves the goal, does the activity support substantive exchange with peers or adults?</a:t>
            </a:r>
            <a:endParaRPr/>
          </a:p>
          <a:p>
            <a:pPr indent="0" lvl="0" marL="0" rtl="0" algn="l">
              <a:lnSpc>
                <a:spcPct val="100000"/>
              </a:lnSpc>
              <a:spcBef>
                <a:spcPts val="0"/>
              </a:spcBef>
              <a:spcAft>
                <a:spcPts val="0"/>
              </a:spcAft>
              <a:buSzPts val="1400"/>
              <a:buNone/>
            </a:pPr>
            <a:r>
              <a:rPr lang="en-US" sz="1200"/>
              <a:t>Evidence: Partner roles, discussion prompts and an explanation of when independent work is appropriate.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L5 Can learners make meaningful choices, use feedback and reflect on their thinking with appropriate support?</a:t>
            </a:r>
            <a:endParaRPr/>
          </a:p>
          <a:p>
            <a:pPr indent="0" lvl="0" marL="0" rtl="0" algn="l">
              <a:lnSpc>
                <a:spcPct val="100000"/>
              </a:lnSpc>
              <a:spcBef>
                <a:spcPts val="0"/>
              </a:spcBef>
              <a:spcAft>
                <a:spcPts val="0"/>
              </a:spcAft>
              <a:buSzPts val="1400"/>
              <a:buNone/>
            </a:pPr>
            <a:r>
              <a:rPr lang="en-US" sz="1200"/>
              <a:t>Evidence: Choice points, feedback examples, reflection prompts and supports for self-regulation.</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L6 Do instructions, pacing and media direct attention to the learning task at a manageable level of complexity?</a:t>
            </a:r>
            <a:endParaRPr/>
          </a:p>
          <a:p>
            <a:pPr indent="0" lvl="0" marL="0" rtl="0" algn="l">
              <a:lnSpc>
                <a:spcPct val="100000"/>
              </a:lnSpc>
              <a:spcBef>
                <a:spcPts val="0"/>
              </a:spcBef>
              <a:spcAft>
                <a:spcPts val="0"/>
              </a:spcAft>
              <a:buSzPts val="1400"/>
              <a:buNone/>
            </a:pPr>
            <a:r>
              <a:rPr lang="en-US" sz="1200"/>
              <a:t>Evidence: A learner-view walkthrough covering instructions, media, navigation and options to pause or adjust pacing.</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Suggested review roles: Educator and curriculum lead.</a:t>
            </a:r>
            <a:endParaRPr/>
          </a:p>
          <a:p>
            <a:pPr indent="0" lvl="0" marL="0" rtl="0" algn="l">
              <a:lnSpc>
                <a:spcPct val="100000"/>
              </a:lnSpc>
              <a:spcBef>
                <a:spcPts val="0"/>
              </a:spcBef>
              <a:spcAft>
                <a:spcPts val="0"/>
              </a:spcAft>
              <a:buSzPts val="1400"/>
              <a:buNone/>
            </a:pPr>
            <a:r>
              <a:rPr lang="en-US" sz="1200"/>
              <a:t>Framework feedback: Does “learning value” make the intended learning and the learner’s thinking clear?</a:t>
            </a:r>
            <a:endParaRPr/>
          </a:p>
          <a:p>
            <a:pPr indent="0" lvl="0" marL="0" rtl="0" algn="l">
              <a:lnSpc>
                <a:spcPct val="100000"/>
              </a:lnSpc>
              <a:spcBef>
                <a:spcPts val="0"/>
              </a:spcBef>
              <a:spcAft>
                <a:spcPts val="0"/>
              </a:spcAft>
              <a:buSzPts val="1400"/>
              <a:buNone/>
            </a:pPr>
            <a:r>
              <a:rPr lang="en-US" sz="1200"/>
              <a:t>Supporting resources named in source: Four Pillars app rubric; Triple E. These are source-deck leads; no validation of this draft is implied.</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For L1–L6, distinguish planned activity from the thinking shown in a learner’s response. Tapping, time on task, satisfaction, novelty and a badge alone do not establish learning. For L3, compare the contribution with a feasible, accessible alternative serving the same goal with comparable adult support. A useful digital adjunct need not be impossible on paper. Design rationale, functional access, observed learning and causal impact claims need different evidence.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Method choice: selected Triple E lesson prompts can support reflection on a specified classroom lesson. Choose prompts relevant to its goal. Social activity, outside-school extension and novelty are conditional considerations, not universal requirements. Selection is a local adaptation, without a total or implied validation. The inspected validation study used 40 lessons in grades 6–8 and teacher-evaluation ratings, not PreK–5 learning outcomes or screen-versus-alternative effects. For enacted thinking, an ICAP specialist lens can help interpret accessible learner responses. Planned explanation or visible activity alone does not establish cognition. No single inspected instrument supplies a universal screen-value test.</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Follow up when activity completion or repeated clicking carries the learning claim, with little evidence of thinking.</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Sources: Triple E lesson rubric, pp. 1–3, https://tripleeframework.com/uploads/2/2/8/7/2287991/educationaltechnologyvalueevaluation__2_.pdf. Schatzke (2019), printed pp. 22–25, 34–44, 50–51, https://digital.library.unt.edu/ark:/67531/metadc1505198/m2/1/high_res_d/SCHATZKE-DISSERTATION-2019.pdf. Chi and Wylie (2014), pp. 220–225, 236–237, https://education.asu.edu/sites/g/files/litvpz656/files/lcl/chiwylie2014icap_2.pdf.</a:t>
            </a:r>
            <a:endParaRPr/>
          </a:p>
        </p:txBody>
      </p:sp>
      <p:sp>
        <p:nvSpPr>
          <p:cNvPr id="228" name="Google Shape;228;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5" name="Google Shape;255;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Decision question: Does this approach fit these learners and support healthy development?</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Detailed draft checks:</a:t>
            </a:r>
            <a:endParaRPr/>
          </a:p>
          <a:p>
            <a:pPr indent="0" lvl="0" marL="0" rtl="0" algn="l">
              <a:lnSpc>
                <a:spcPct val="100000"/>
              </a:lnSpc>
              <a:spcBef>
                <a:spcPts val="0"/>
              </a:spcBef>
              <a:spcAft>
                <a:spcPts val="0"/>
              </a:spcAft>
              <a:buSzPts val="1400"/>
              <a:buNone/>
            </a:pPr>
            <a:r>
              <a:rPr lang="en-US" sz="1200"/>
              <a:t>D1 Do the task, language and demands fit the ages, individual needs and developmental range of these learners?</a:t>
            </a:r>
            <a:endParaRPr/>
          </a:p>
          <a:p>
            <a:pPr indent="0" lvl="0" marL="0" rtl="0" algn="l">
              <a:lnSpc>
                <a:spcPct val="100000"/>
              </a:lnSpc>
              <a:spcBef>
                <a:spcPts val="0"/>
              </a:spcBef>
              <a:spcAft>
                <a:spcPts val="0"/>
              </a:spcAft>
              <a:buSzPts val="1400"/>
              <a:buNone/>
            </a:pPr>
            <a:r>
              <a:rPr lang="en-US" sz="1200"/>
              <a:t>Evidence: Age-specific rationale and a walkthrough with attention to language, motor, cognitive and emotional demands.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D2 Is adult support sufficient for introducing the activity, noticing difficulty and helping learners make sense of the experience?</a:t>
            </a:r>
            <a:endParaRPr/>
          </a:p>
          <a:p>
            <a:pPr indent="0" lvl="0" marL="0" rtl="0" algn="l">
              <a:lnSpc>
                <a:spcPct val="100000"/>
              </a:lnSpc>
              <a:spcBef>
                <a:spcPts val="0"/>
              </a:spcBef>
              <a:spcAft>
                <a:spcPts val="0"/>
              </a:spcAft>
              <a:buSzPts val="1400"/>
              <a:buNone/>
            </a:pPr>
            <a:r>
              <a:rPr lang="en-US" sz="1200"/>
              <a:t>Evidence: Adult role, group size, supervision plan and the points at which an adult intervenes.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D3 Does the approach support relationships and belonging, with a response that includes a route to human support when a child feels isolated, distressed or excluded?</a:t>
            </a:r>
            <a:endParaRPr/>
          </a:p>
          <a:p>
            <a:pPr indent="0" lvl="0" marL="0" rtl="0" algn="l">
              <a:lnSpc>
                <a:spcPct val="100000"/>
              </a:lnSpc>
              <a:spcBef>
                <a:spcPts val="0"/>
              </a:spcBef>
              <a:spcAft>
                <a:spcPts val="0"/>
              </a:spcAft>
              <a:buSzPts val="1400"/>
              <a:buNone/>
            </a:pPr>
            <a:r>
              <a:rPr lang="en-US" sz="1200"/>
              <a:t>Evidence: Opportunities for human interaction, child and family feedback, and an adult response plan.</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D4 Is the planned duration justified by the goal, with explicit attention to the activities it displaces?</a:t>
            </a:r>
            <a:endParaRPr/>
          </a:p>
          <a:p>
            <a:pPr indent="0" lvl="0" marL="0" rtl="0" algn="l">
              <a:lnSpc>
                <a:spcPct val="100000"/>
              </a:lnSpc>
              <a:spcBef>
                <a:spcPts val="0"/>
              </a:spcBef>
              <a:spcAft>
                <a:spcPts val="0"/>
              </a:spcAft>
              <a:buSzPts val="1400"/>
              <a:buNone/>
            </a:pPr>
            <a:r>
              <a:rPr lang="en-US" sz="1200"/>
              <a:t>Evidence: Schedule and use pattern, including effects on play, movement, rest and face-to-face interaction.</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D5 Can adults recognize and respond to fatigue, sensory overload, frustration or physical discomfort during use?</a:t>
            </a:r>
            <a:endParaRPr/>
          </a:p>
          <a:p>
            <a:pPr indent="0" lvl="0" marL="0" rtl="0" algn="l">
              <a:lnSpc>
                <a:spcPct val="100000"/>
              </a:lnSpc>
              <a:spcBef>
                <a:spcPts val="0"/>
              </a:spcBef>
              <a:spcAft>
                <a:spcPts val="0"/>
              </a:spcAft>
              <a:buSzPts val="1400"/>
              <a:buNone/>
            </a:pPr>
            <a:r>
              <a:rPr lang="en-US" sz="1200"/>
              <a:t>Evidence: Observation prompts, adjustable presentation, breaks and an accessible way to stop or change the activity.</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D6 Do rewards, competition and continuation prompts support learning without undue pressure or difficulty stopping?</a:t>
            </a:r>
            <a:endParaRPr/>
          </a:p>
          <a:p>
            <a:pPr indent="0" lvl="0" marL="0" rtl="0" algn="l">
              <a:lnSpc>
                <a:spcPct val="100000"/>
              </a:lnSpc>
              <a:spcBef>
                <a:spcPts val="0"/>
              </a:spcBef>
              <a:spcAft>
                <a:spcPts val="0"/>
              </a:spcAft>
              <a:buSzPts val="1400"/>
              <a:buNone/>
            </a:pPr>
            <a:r>
              <a:rPr lang="en-US" sz="1200"/>
              <a:t>Evidence: Reward and leaderboard settings, progression loops, stopping points and observations of learner response.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Suggested review roles: Educator and child-development specialist, with family input.</a:t>
            </a:r>
            <a:endParaRPr/>
          </a:p>
          <a:p>
            <a:pPr indent="0" lvl="0" marL="0" rtl="0" algn="l">
              <a:lnSpc>
                <a:spcPct val="100000"/>
              </a:lnSpc>
              <a:spcBef>
                <a:spcPts val="0"/>
              </a:spcBef>
              <a:spcAft>
                <a:spcPts val="0"/>
              </a:spcAft>
              <a:buSzPts val="1400"/>
              <a:buNone/>
            </a:pPr>
            <a:r>
              <a:rPr lang="en-US" sz="1200"/>
              <a:t>Framework feedback: Does this category give enough weight to relationships, play and what technology displaces?</a:t>
            </a:r>
            <a:endParaRPr/>
          </a:p>
          <a:p>
            <a:pPr indent="0" lvl="0" marL="0" rtl="0" algn="l">
              <a:lnSpc>
                <a:spcPct val="100000"/>
              </a:lnSpc>
              <a:spcBef>
                <a:spcPts val="0"/>
              </a:spcBef>
              <a:spcAft>
                <a:spcPts val="0"/>
              </a:spcAft>
              <a:buSzPts val="1400"/>
              <a:buNone/>
            </a:pPr>
            <a:r>
              <a:rPr lang="en-US" sz="1200"/>
              <a:t>Supporting resources named in source: AIR SoLD planning tool; EdReports Pre-K tools. These are source-deck leads; no validation of this draft is implied.</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Learning, relationships and physical needs are connected. Review cognitive, emotional, behavioral and sensory demands together with time, play, movement and rest. For D4, compare feasible accessible pathways and document what the use displaces.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Method choice: Kolak/UCL is the stronger age-specific starting point among the inspected brief instruments for structured preschool-app screening, ages 2–5. Its instrument-development and app-rating reliability evidence does not demonstrate prediction of child outcomes. Character-mediated social anchors may fit camera or communication tools poorly. Four Pillars Appendix A supplies more detailed young-child app-design anchors for attention, cognitive activity, meaning, social affordances and reward/distraction concerns. Its app-coding evidence does not establish causal benefit or universal K–5 applicability. E-AIMS supports a brief young-child media conversation, without a learning-effectiveness conclusion. These are bounded fit recommendations, not a comparative ranking of speed or decision accuracy.</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Follow up if use displaces needed play, movement, rest or human interaction, or makes stopping distressing.</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Sources: Kolak et al. (2021), accepted manuscript pp. 17, 19–21 and Appendix A, https://eprints.lancs.ac.uk/id/eprint/148608/1/kolak_norgate_monaghan_taylor_jcm.pdf. Kolak (2025) instrument, pp. 1–5, https://discovery.ucl.ac.uk/id/eprint/10213001/. Meyer et al. (2021), printed pp. 4–5 and Appendix A pp. 19–20, https://kathyhirshpasek.com/wp-content/uploads/sites/9/2021/03/How-educational-are-educational-apps-for-young-children-App-store-content-analysis-using-the-Four-Pillars-of-Learning-framework.pdf. ZERO TO THREE (2018), E-AIMS, single page, https://www.zerotothree.org/wp-content/uploads/2018/10/Choosing-Media-Content-for-Young-Children-Using-the-E-AIMS-Model.pdf.</a:t>
            </a:r>
            <a:endParaRPr/>
          </a:p>
        </p:txBody>
      </p:sp>
      <p:sp>
        <p:nvSpPr>
          <p:cNvPr id="256" name="Google Shape;256;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3" name="Google Shape;283;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Decision question: Can every intended learner participate and benefit fairly? What accommodations are needed to support all learners?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Detailed draft checks:</a:t>
            </a:r>
            <a:endParaRPr/>
          </a:p>
          <a:p>
            <a:pPr indent="0" lvl="0" marL="0" rtl="0" algn="l">
              <a:lnSpc>
                <a:spcPct val="100000"/>
              </a:lnSpc>
              <a:spcBef>
                <a:spcPts val="0"/>
              </a:spcBef>
              <a:spcAft>
                <a:spcPts val="0"/>
              </a:spcAft>
              <a:buSzPts val="1400"/>
              <a:buNone/>
            </a:pPr>
            <a:r>
              <a:rPr lang="en-US" sz="1200"/>
              <a:t>A1 Can intended learners navigate, respond and complete the task using the assistive technology or input methods they need?</a:t>
            </a:r>
            <a:endParaRPr/>
          </a:p>
          <a:p>
            <a:pPr indent="0" lvl="0" marL="0" rtl="0" algn="l">
              <a:lnSpc>
                <a:spcPct val="100000"/>
              </a:lnSpc>
              <a:spcBef>
                <a:spcPts val="0"/>
              </a:spcBef>
              <a:spcAft>
                <a:spcPts val="0"/>
              </a:spcAft>
              <a:buSzPts val="1400"/>
              <a:buNone/>
            </a:pPr>
            <a:r>
              <a:rPr lang="en-US" sz="1200"/>
              <a:t>Evidence: Accessibility documentation plus task testing with relevant assistive technology and intended users where feasible.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A2 Are instructions and materials available in usable formats, including necessary captions, text alternatives and readable presentation?</a:t>
            </a:r>
            <a:endParaRPr/>
          </a:p>
          <a:p>
            <a:pPr indent="0" lvl="0" marL="0" rtl="0" algn="l">
              <a:lnSpc>
                <a:spcPct val="100000"/>
              </a:lnSpc>
              <a:spcBef>
                <a:spcPts val="0"/>
              </a:spcBef>
              <a:spcAft>
                <a:spcPts val="0"/>
              </a:spcAft>
              <a:buSzPts val="1400"/>
              <a:buNone/>
            </a:pPr>
            <a:r>
              <a:rPr lang="en-US" sz="1200"/>
              <a:t>Evidence: Checks of actual lesson materials, captions, text alternatives, structure, contrast and display settings.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A3 Do language choices, examples and representations support the learners' understanding, identity and participation?</a:t>
            </a:r>
            <a:endParaRPr/>
          </a:p>
          <a:p>
            <a:pPr indent="0" lvl="0" marL="0" rtl="0" algn="l">
              <a:lnSpc>
                <a:spcPct val="100000"/>
              </a:lnSpc>
              <a:spcBef>
                <a:spcPts val="0"/>
              </a:spcBef>
              <a:spcAft>
                <a:spcPts val="0"/>
              </a:spcAft>
              <a:buSzPts val="1400"/>
              <a:buNone/>
            </a:pPr>
            <a:r>
              <a:rPr lang="en-US" sz="1200"/>
              <a:t>Evidence: Language supports, content review and feedback from learners, families or staff familiar with the relevant communities.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A4 Can learners participate under actual device, connectivity, cost and support conditions at school and, if relevant, at home?</a:t>
            </a:r>
            <a:endParaRPr/>
          </a:p>
          <a:p>
            <a:pPr indent="0" lvl="0" marL="0" rtl="0" algn="l">
              <a:lnSpc>
                <a:spcPct val="100000"/>
              </a:lnSpc>
              <a:spcBef>
                <a:spcPts val="0"/>
              </a:spcBef>
              <a:spcAft>
                <a:spcPts val="0"/>
              </a:spcAft>
              <a:buSzPts val="1400"/>
              <a:buNone/>
            </a:pPr>
            <a:r>
              <a:rPr lang="en-US" sz="1200"/>
              <a:t>Evidence: Access inventory, connectivity requirements, family burden and a plan for interruptions or unavailable resources.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A5 Do the design and conditions of use avoid unfair barriers, differential treatment or unequal opportunities to benefit?</a:t>
            </a:r>
            <a:endParaRPr/>
          </a:p>
          <a:p>
            <a:pPr indent="0" lvl="0" marL="0" rtl="0" algn="l">
              <a:lnSpc>
                <a:spcPct val="100000"/>
              </a:lnSpc>
              <a:spcBef>
                <a:spcPts val="0"/>
              </a:spcBef>
              <a:spcAft>
                <a:spcPts val="0"/>
              </a:spcAft>
              <a:buSzPts val="1400"/>
              <a:buNone/>
            </a:pPr>
            <a:r>
              <a:rPr lang="en-US" sz="1200"/>
              <a:t>Evidence: Review of grouping, recommendations and feedback, plus participation and outcome patterns across relevant learner groups.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A6 Do learners retain needed accommodations and assistive technology, with an equivalent learning option when the proposed use is unsuitable?</a:t>
            </a:r>
            <a:endParaRPr/>
          </a:p>
          <a:p>
            <a:pPr indent="0" lvl="0" marL="0" rtl="0" algn="l">
              <a:lnSpc>
                <a:spcPct val="100000"/>
              </a:lnSpc>
              <a:spcBef>
                <a:spcPts val="0"/>
              </a:spcBef>
              <a:spcAft>
                <a:spcPts val="0"/>
              </a:spcAft>
              <a:buSzPts val="1400"/>
              <a:buNone/>
            </a:pPr>
            <a:r>
              <a:rPr lang="en-US" sz="1200"/>
              <a:t>Evidence: Relevant learner support plans, specialist review and a documented option that avoids exclusion or penalty.</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Suggested review roles: Accessibility and special-education specialists, educators and intended users.</a:t>
            </a:r>
            <a:endParaRPr/>
          </a:p>
          <a:p>
            <a:pPr indent="0" lvl="0" marL="0" rtl="0" algn="l">
              <a:lnSpc>
                <a:spcPct val="100000"/>
              </a:lnSpc>
              <a:spcBef>
                <a:spcPts val="0"/>
              </a:spcBef>
              <a:spcAft>
                <a:spcPts val="0"/>
              </a:spcAft>
              <a:buSzPts val="1400"/>
              <a:buNone/>
            </a:pPr>
            <a:r>
              <a:rPr lang="en-US" sz="1200"/>
              <a:t>Framework feedback: Would these checks reveal who still cannot participate or benefit?</a:t>
            </a:r>
            <a:endParaRPr/>
          </a:p>
          <a:p>
            <a:pPr indent="0" lvl="0" marL="0" rtl="0" algn="l">
              <a:lnSpc>
                <a:spcPct val="100000"/>
              </a:lnSpc>
              <a:spcBef>
                <a:spcPts val="0"/>
              </a:spcBef>
              <a:spcAft>
                <a:spcPts val="0"/>
              </a:spcAft>
              <a:buSzPts val="1400"/>
              <a:buNone/>
            </a:pPr>
            <a:r>
              <a:rPr lang="en-US" sz="1200"/>
              <a:t>Supporting resources named in source: 1EdTech accessibility rubric; CAST accessible materials checklist. These are source-deck leads; no validation of this draft is implied.</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Judge an access function against the participation it enables. Do not make required access depend on an unrelated achievement gain. For A1 and A6, compare functioning accessible pathways and preserve required support. Test whether an alternative preserves the required access function in practice. Individual support provision and district purchasing can require different decision-makers and procedures.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WATI observation, decision-making and trial-summary forms can support specialist functional-access review. They ask about tasks, barriers, adaptations, success criteria, responsibilities and follow-up. Adult demonstration notes do not become child observations, and the forms do not authorize a trial.</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When assessing against the supplied draft Model Policy, apply its proposed emerging-need and interim-support provisions. Preserve the required access function through an Equivalent Pathway that works in practice. Stop prohibited functions and meet applicable stop conditions. Support continuity does not permit a prohibited function. Relevant provisions: §§7(1), 7(3), 7(6)–(7), 11(2) and Appendix A(11). These are proposed policy requirements for that assessment, not a claim of enacted law.</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Sources: WATI Classroom Observation Guide, task and barrier fields, https://www.wati.org/wp-content/uploads/2017/12/5f-WATI-Classroom-Observation-Guide-2017-fillable.docx. WATI Trial Use Summary, task/success-criteria columns, https://www.wati.org/wp-content/uploads/2017/12/10f-WATI-Assistive-Technology-Trial-Use-Summary-2017-fillable.docx. Supplied Responsible Education Technology Model Policy, October 10, 2026 draft, cited provisions.</a:t>
            </a:r>
            <a:endParaRPr/>
          </a:p>
        </p:txBody>
      </p:sp>
      <p:sp>
        <p:nvSpPr>
          <p:cNvPr id="284" name="Google Shape;284;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1" name="Google Shape;311;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WS3_Category_Framework_Feedback_7_Slides (1).pptx, supplied September 21, 2026, slide 5; 9.21 Science of Learning &amp; Quality Indicators Evaluation Meeting PreK5_EdTech_TaskForce (1).pptx, slide 17.</a:t>
            </a:r>
            <a:endParaRPr/>
          </a:p>
          <a:p>
            <a:pPr indent="0" lvl="0" marL="0" rtl="0" algn="l">
              <a:lnSpc>
                <a:spcPct val="100000"/>
              </a:lnSpc>
              <a:spcBef>
                <a:spcPts val="0"/>
              </a:spcBef>
              <a:spcAft>
                <a:spcPts val="0"/>
              </a:spcAft>
              <a:buSzPts val="1400"/>
              <a:buNone/>
            </a:pPr>
            <a:r>
              <a:rPr lang="en-US" sz="1200"/>
              <a:t>Decision question: Are children and their rights protected?</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Detailed draft checks:</a:t>
            </a:r>
            <a:endParaRPr/>
          </a:p>
          <a:p>
            <a:pPr indent="0" lvl="0" marL="0" rtl="0" algn="l">
              <a:lnSpc>
                <a:spcPct val="100000"/>
              </a:lnSpc>
              <a:spcBef>
                <a:spcPts val="0"/>
              </a:spcBef>
              <a:spcAft>
                <a:spcPts val="0"/>
              </a:spcAft>
              <a:buSzPts val="1400"/>
              <a:buNone/>
            </a:pPr>
            <a:r>
              <a:rPr lang="en-US" sz="1200"/>
              <a:t>S1 Are data collection, access, reuse, retention, and deletion limited to justified educational purposes with clear rights and responsibilities?</a:t>
            </a:r>
            <a:endParaRPr/>
          </a:p>
          <a:p>
            <a:pPr indent="0" lvl="0" marL="0" rtl="0" algn="l">
              <a:lnSpc>
                <a:spcPct val="100000"/>
              </a:lnSpc>
              <a:spcBef>
                <a:spcPts val="0"/>
              </a:spcBef>
              <a:spcAft>
                <a:spcPts val="0"/>
              </a:spcAft>
              <a:buSzPts val="1400"/>
              <a:buNone/>
            </a:pPr>
            <a:r>
              <a:rPr lang="en-US" sz="1200"/>
              <a:t>Evidence: Data inventory and flow, current terms, subprocessors, retention/deletion rules and review of any training or secondary use.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S2 Do appropriate technical controls protect the service and its data, with a workable response to vulnerabilities and incidents?</a:t>
            </a:r>
            <a:endParaRPr/>
          </a:p>
          <a:p>
            <a:pPr indent="0" lvl="0" marL="0" rtl="0" algn="l">
              <a:lnSpc>
                <a:spcPct val="100000"/>
              </a:lnSpc>
              <a:spcBef>
                <a:spcPts val="0"/>
              </a:spcBef>
              <a:spcAft>
                <a:spcPts val="0"/>
              </a:spcAft>
              <a:buSzPts val="1400"/>
              <a:buNone/>
            </a:pPr>
            <a:r>
              <a:rPr lang="en-US" sz="1200"/>
              <a:t>Evidence: Security review covering access controls, updates, secure data handling, incident contacts and relevant assurance records.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S3 Can the team reduce harmful content and unsafe contact, and respond appropriately when a child discloses harm?</a:t>
            </a:r>
            <a:endParaRPr/>
          </a:p>
          <a:p>
            <a:pPr indent="0" lvl="0" marL="0" rtl="0" algn="l">
              <a:lnSpc>
                <a:spcPct val="100000"/>
              </a:lnSpc>
              <a:spcBef>
                <a:spcPts val="0"/>
              </a:spcBef>
              <a:spcAft>
                <a:spcPts val="0"/>
              </a:spcAft>
              <a:buSzPts val="1400"/>
              <a:buNone/>
            </a:pPr>
            <a:r>
              <a:rPr lang="en-US" sz="1200"/>
              <a:t>Evidence: Content and contact settings, reporting routes, moderation arrangements and a walkthrough of adult escalation.</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S4 Can children and adults understand choices, refuse unnecessary requests and stop use without deception, pressure or obstruction?</a:t>
            </a:r>
            <a:endParaRPr/>
          </a:p>
          <a:p>
            <a:pPr indent="0" lvl="0" marL="0" rtl="0" algn="l">
              <a:lnSpc>
                <a:spcPct val="100000"/>
              </a:lnSpc>
              <a:spcBef>
                <a:spcPts val="0"/>
              </a:spcBef>
              <a:spcAft>
                <a:spcPts val="0"/>
              </a:spcAft>
              <a:buSzPts val="1400"/>
              <a:buNone/>
            </a:pPr>
            <a:r>
              <a:rPr lang="en-US" sz="1200"/>
              <a:t>Evidence: Review of ads, prompts, defaults, purchases, continuation features and the steps to leave or disable a feature.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S5 If AI is involved, do allowed uses, adult review and controls address foreseeable errors, unsafe outputs and restricted uses?</a:t>
            </a:r>
            <a:endParaRPr/>
          </a:p>
          <a:p>
            <a:pPr indent="0" lvl="0" marL="0" rtl="0" algn="l">
              <a:lnSpc>
                <a:spcPct val="100000"/>
              </a:lnSpc>
              <a:spcBef>
                <a:spcPts val="0"/>
              </a:spcBef>
              <a:spcAft>
                <a:spcPts val="0"/>
              </a:spcAft>
              <a:buSzPts val="1400"/>
              <a:buNone/>
            </a:pPr>
            <a:r>
              <a:rPr lang="en-US" sz="1200"/>
              <a:t>Evidence: AI functions and version, applicable restrictions, output checks, adult override and controls on consequential decisions; identify relevant draft policy proposals separately.</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S6 Can learners and families understand the use, raise a concern and obtain a timely response or remedy?</a:t>
            </a:r>
            <a:endParaRPr/>
          </a:p>
          <a:p>
            <a:pPr indent="0" lvl="0" marL="0" rtl="0" algn="l">
              <a:lnSpc>
                <a:spcPct val="100000"/>
              </a:lnSpc>
              <a:spcBef>
                <a:spcPts val="0"/>
              </a:spcBef>
              <a:spcAft>
                <a:spcPts val="0"/>
              </a:spcAft>
              <a:buSzPts val="1400"/>
              <a:buNone/>
            </a:pPr>
            <a:r>
              <a:rPr lang="en-US" sz="1200"/>
              <a:t>Evidence: Accessible notices, applicable permission processes, user support routes, and procedures for data-rights requests and redress.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Suggested review roles: Privacy, security and safeguarding leads, with legal review where required.</a:t>
            </a:r>
            <a:endParaRPr/>
          </a:p>
          <a:p>
            <a:pPr indent="0" lvl="0" marL="0" rtl="0" algn="l">
              <a:lnSpc>
                <a:spcPct val="100000"/>
              </a:lnSpc>
              <a:spcBef>
                <a:spcPts val="0"/>
              </a:spcBef>
              <a:spcAft>
                <a:spcPts val="0"/>
              </a:spcAft>
              <a:buSzPts val="1400"/>
              <a:buNone/>
            </a:pPr>
            <a:r>
              <a:rPr lang="en-US" sz="1200"/>
              <a:t>Framework feedback: Are any child protections missing or placed in the wrong category?</a:t>
            </a:r>
            <a:endParaRPr/>
          </a:p>
          <a:p>
            <a:pPr indent="0" lvl="0" marL="0" rtl="0" algn="l">
              <a:lnSpc>
                <a:spcPct val="100000"/>
              </a:lnSpc>
              <a:spcBef>
                <a:spcPts val="0"/>
              </a:spcBef>
              <a:spcAft>
                <a:spcPts val="0"/>
              </a:spcAft>
              <a:buSzPts val="1400"/>
              <a:buNone/>
            </a:pPr>
            <a:r>
              <a:rPr lang="en-US" sz="1200"/>
              <a:t>Supporting resources named in source: 1EdTech privacy and security rubrics; Children &amp; AI Design Code. These are source-deck leads; no validation of this draft is implied.</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Review the actual functions, outputs and restrictions for the defined use. Distinguish adult-only use from output or interaction reaching children. Record the source and scope of each applicable restriction. An AI or support label alone does not establish what a function does or which rules apply. When assessing against the supplied draft Model Policy, use its proposed companion prohibition, age/function provisions and required-support protections together. Relevant provisions: §§1, 4–5, 7 and 10. This toolkit does not make those draft provisions universal requirements.</a:t>
            </a:r>
            <a:endParaRPr/>
          </a:p>
        </p:txBody>
      </p:sp>
      <p:sp>
        <p:nvSpPr>
          <p:cNvPr id="312" name="Google Shape;312;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0" name="Google Shape;340;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WS3_Category_Framework_Feedback_7_Slides (1).pptx, supplied September 21, 2026, slide 6; 9.21 Science of Learning &amp; Quality Indicators Evaluation Meeting PreK5_EdTech_TaskForce (1).pptx, slide 18.</a:t>
            </a:r>
            <a:endParaRPr/>
          </a:p>
          <a:p>
            <a:pPr indent="0" lvl="0" marL="0" rtl="0" algn="l">
              <a:lnSpc>
                <a:spcPct val="100000"/>
              </a:lnSpc>
              <a:spcBef>
                <a:spcPts val="0"/>
              </a:spcBef>
              <a:spcAft>
                <a:spcPts val="0"/>
              </a:spcAft>
              <a:buSzPts val="1400"/>
              <a:buNone/>
            </a:pPr>
            <a:r>
              <a:rPr lang="en-US" sz="1200"/>
              <a:t>Decision question: What evidence is available to support outcomes? Who benefits from those outcomes?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Detailed draft checks:</a:t>
            </a:r>
            <a:endParaRPr/>
          </a:p>
          <a:p>
            <a:pPr indent="0" lvl="0" marL="0" rtl="0" algn="l">
              <a:lnSpc>
                <a:spcPct val="100000"/>
              </a:lnSpc>
              <a:spcBef>
                <a:spcPts val="0"/>
              </a:spcBef>
              <a:spcAft>
                <a:spcPts val="0"/>
              </a:spcAft>
              <a:buSzPts val="1400"/>
              <a:buNone/>
            </a:pPr>
            <a:r>
              <a:rPr lang="en-US" sz="1200"/>
              <a:t>E1 Is each claimed benefit stated as a specific outcome that matters for these learners?</a:t>
            </a:r>
            <a:endParaRPr/>
          </a:p>
          <a:p>
            <a:pPr indent="0" lvl="0" marL="0" rtl="0" algn="l">
              <a:lnSpc>
                <a:spcPct val="100000"/>
              </a:lnSpc>
              <a:spcBef>
                <a:spcPts val="0"/>
              </a:spcBef>
              <a:spcAft>
                <a:spcPts val="0"/>
              </a:spcAft>
              <a:buSzPts val="1400"/>
              <a:buNone/>
            </a:pPr>
            <a:r>
              <a:rPr lang="en-US" sz="1200"/>
              <a:t>Evidence: Exact claim, intended outcome and an explanation of how the activity is expected to support it.</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E2 Do the measures credibly assess the claimed outcome for this age group?</a:t>
            </a:r>
            <a:endParaRPr/>
          </a:p>
          <a:p>
            <a:pPr indent="0" lvl="0" marL="0" rtl="0" algn="l">
              <a:lnSpc>
                <a:spcPct val="100000"/>
              </a:lnSpc>
              <a:spcBef>
                <a:spcPts val="0"/>
              </a:spcBef>
              <a:spcAft>
                <a:spcPts val="0"/>
              </a:spcAft>
              <a:buSzPts val="1400"/>
              <a:buNone/>
            </a:pPr>
            <a:r>
              <a:rPr lang="en-US" sz="1200"/>
              <a:t>Evidence: Measure content, suitability, reliability or validity information, and any limits of provider-generated indicators.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E3 Does the study design support the kind of claim made, with a useful comparison and transparent methods?</a:t>
            </a:r>
            <a:endParaRPr/>
          </a:p>
          <a:p>
            <a:pPr indent="0" lvl="0" marL="0" rtl="0" algn="l">
              <a:lnSpc>
                <a:spcPct val="100000"/>
              </a:lnSpc>
              <a:spcBef>
                <a:spcPts val="0"/>
              </a:spcBef>
              <a:spcAft>
                <a:spcPts val="0"/>
              </a:spcAft>
              <a:buSzPts val="1400"/>
              <a:buNone/>
            </a:pPr>
            <a:r>
              <a:rPr lang="en-US" sz="1200"/>
              <a:t>Evidence: Full study or evaluation report, comparison condition, sample, duration, missing data and analysis method.</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E4 Are the magnitude and uncertainty of findings clear? Are null results, harms, conflicts of interest, and limits transparent?</a:t>
            </a:r>
            <a:endParaRPr/>
          </a:p>
          <a:p>
            <a:pPr indent="0" lvl="0" marL="0" rtl="0" algn="l">
              <a:lnSpc>
                <a:spcPct val="100000"/>
              </a:lnSpc>
              <a:spcBef>
                <a:spcPts val="0"/>
              </a:spcBef>
              <a:spcAft>
                <a:spcPts val="0"/>
              </a:spcAft>
              <a:buSzPts val="1400"/>
              <a:buNone/>
            </a:pPr>
            <a:r>
              <a:rPr lang="en-US" sz="1200"/>
              <a:t>Evidence: Results and limitations, funding and author interests, and independent review or replication where available.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E5 How closely does the evidence match these learners, the setting, duration, adult support and current product or activity version?</a:t>
            </a:r>
            <a:endParaRPr/>
          </a:p>
          <a:p>
            <a:pPr indent="0" lvl="0" marL="0" rtl="0" algn="l">
              <a:lnSpc>
                <a:spcPct val="100000"/>
              </a:lnSpc>
              <a:spcBef>
                <a:spcPts val="0"/>
              </a:spcBef>
              <a:spcAft>
                <a:spcPts val="0"/>
              </a:spcAft>
              <a:buSzPts val="1400"/>
              <a:buNone/>
            </a:pPr>
            <a:r>
              <a:rPr lang="en-US" sz="1200"/>
              <a:t>Evidence: A written comparison between the studied use and the proposed use, identifying material differences.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E6 What local outcomes and unintended effects will the team examine, and what findings would change the decision?</a:t>
            </a:r>
            <a:endParaRPr/>
          </a:p>
          <a:p>
            <a:pPr indent="0" lvl="0" marL="0" rtl="0" algn="l">
              <a:lnSpc>
                <a:spcPct val="100000"/>
              </a:lnSpc>
              <a:spcBef>
                <a:spcPts val="0"/>
              </a:spcBef>
              <a:spcAft>
                <a:spcPts val="0"/>
              </a:spcAft>
              <a:buSzPts val="1400"/>
              <a:buNone/>
            </a:pPr>
            <a:r>
              <a:rPr lang="en-US" sz="1200"/>
              <a:t>Evidence: Measures, baseline or comparison where feasible, review dates and criteria for continuing, adapting or stopping use.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Suggested review roles: Research or evaluation lead and educators.</a:t>
            </a:r>
            <a:endParaRPr/>
          </a:p>
          <a:p>
            <a:pPr indent="0" lvl="0" marL="0" rtl="0" algn="l">
              <a:lnSpc>
                <a:spcPct val="100000"/>
              </a:lnSpc>
              <a:spcBef>
                <a:spcPts val="0"/>
              </a:spcBef>
              <a:spcAft>
                <a:spcPts val="0"/>
              </a:spcAft>
              <a:buSzPts val="1400"/>
              <a:buNone/>
            </a:pPr>
            <a:r>
              <a:rPr lang="en-US" sz="1200"/>
              <a:t>Framework feedback: Does this category clearly separate intended benefits from demonstrated outcomes?</a:t>
            </a:r>
            <a:endParaRPr/>
          </a:p>
          <a:p>
            <a:pPr indent="0" lvl="0" marL="0" rtl="0" algn="l">
              <a:lnSpc>
                <a:spcPct val="100000"/>
              </a:lnSpc>
              <a:spcBef>
                <a:spcPts val="0"/>
              </a:spcBef>
              <a:spcAft>
                <a:spcPts val="0"/>
              </a:spcAft>
              <a:buSzPts val="1400"/>
              <a:buNone/>
            </a:pPr>
            <a:r>
              <a:rPr lang="en-US" sz="1200"/>
              <a:t>Supporting resources named in source: 5Es evidence indicators; Efficacy and Effectiveness Benchmark. These are source-deck leads; no validation of this draft is implied.</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For E1–E6, keep design rationale, functional access, observed learning and causal impact claims distinct. Obtain the underlying reports. Consider methods, actual findings, local relevance and applicable evidence requirements separately. Related frameworks or source families do not count as independent corroboration. A badge identifies a claim to investigate, not automatic approval.</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Recommended intake: use EdTech Quality Collaborative (EQC) Resource C questions to clarify the proposed use and missing research. Record narrative findings and unknowns. Resource C lacks defensible anchors for its 1–4 scale, so narrative-only use is an explicit local choice.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Substantive study review: first check for a current, qualified existing review that matches the claim. Where actual studies need appraisal, use a local evidence-review record informed by WestEd Tool 5 with quantitative-methods support. Preserve original source answers and identify all local additions. Its original branches omit mixed and no-favorable-result combinations, and its final fields do not adequately retain unknown or no-qualifying-evidence states. A supplement must keep outcome-by-outcome results, magnitude and uncertainty, null/adverse findings, funding, current-version fit, explicit unknown/no-established-route states and escalation responsibility. Do not let stronger study methods turn null findings into a favorable effect. Do not force a tier when the dossier cannot support one.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Use current ED/WWC criteria with a qualified reviewer for causal claims and the evidence rules that actually govern the program. Instructure and Digital Promise documents can help request artifacts behind a specific badge or evidence claim. A locally adapted form does not inherit validation from the source. Comparative speed, decision accuracy and PreK–5 predictive validity remain unestablished.</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If assessing against the supplied draft Model Policy, apply its configured-use routes and independent-evidence definition separately from methods quality and federal program eligibility. Provider payment prevents a study from satisfying the draft’s Independent Evidence definition even if an outside organization conducted it. This does not itself decide scientific quality or federal evidence status. Relevant provisions: §11(1), Appendix A(12), (15), (27).</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Sources: EQC EdTech Quality Indicators Guide, June 2026, Resource C pp. 23–25, https://doi.org/10.51388/20.500.12265/301. Hale et al., WestEd (2017), Tool 5 pp. 61–74, https://wested2024.s3.us-west-1.amazonaws.com/wp-content/uploads/2024/07/11165413/Evidence-Based-Improvement-Guide-FINAL-122116.pdf. U.S. Department of Education (2023), Using Evidence to Strengthen Education Investments, Part II, https://ies.ed.gov/sites/default/files/ies/document/2024/10/Using%20Evidence%20to%20Strengthen%20Education%20Investments.pdf. WWC Study Review Protocol v5.1 (2025), https://ies.ed.gov/ncee/WWC/Docs/ReferenceResources/WWC-SRP51-508.pdf. Supplied Responsible Education Technology Model Policy, October 10, 2026 draft, cited provisions.</a:t>
            </a:r>
            <a:endParaRPr/>
          </a:p>
        </p:txBody>
      </p:sp>
      <p:sp>
        <p:nvSpPr>
          <p:cNvPr id="341" name="Google Shape;341;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8" name="Google Shape;368;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WS3_Category_Framework_Feedback_7_Slides (1).pptx, supplied September 21, 2026, slide 7; 9.21 Science of Learning &amp; Quality Indicators Evaluation Meeting PreK5_EdTech_TaskForce (1).pptx, slide 19.</a:t>
            </a:r>
            <a:endParaRPr/>
          </a:p>
          <a:p>
            <a:pPr indent="0" lvl="0" marL="0" rtl="0" algn="l">
              <a:lnSpc>
                <a:spcPct val="100000"/>
              </a:lnSpc>
              <a:spcBef>
                <a:spcPts val="0"/>
              </a:spcBef>
              <a:spcAft>
                <a:spcPts val="0"/>
              </a:spcAft>
              <a:buSzPts val="1400"/>
              <a:buNone/>
            </a:pPr>
            <a:r>
              <a:rPr lang="en-US" sz="1200"/>
              <a:t>Decision question: Is this tool safe to use in our SEA or LEA? Can we responsibly sustain it?</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Detailed draft checks:</a:t>
            </a:r>
            <a:endParaRPr/>
          </a:p>
          <a:p>
            <a:pPr indent="0" lvl="0" marL="0" rtl="0" algn="l">
              <a:lnSpc>
                <a:spcPct val="100000"/>
              </a:lnSpc>
              <a:spcBef>
                <a:spcPts val="0"/>
              </a:spcBef>
              <a:spcAft>
                <a:spcPts val="0"/>
              </a:spcAft>
              <a:buSzPts val="1400"/>
              <a:buNone/>
            </a:pPr>
            <a:r>
              <a:rPr lang="en-US" sz="1200"/>
              <a:t>I1 Can learners and staff set up and use it reliably, with a workable fallback when it fails?</a:t>
            </a:r>
            <a:endParaRPr/>
          </a:p>
          <a:p>
            <a:pPr indent="0" lvl="0" marL="0" rtl="0" algn="l">
              <a:lnSpc>
                <a:spcPct val="100000"/>
              </a:lnSpc>
              <a:spcBef>
                <a:spcPts val="0"/>
              </a:spcBef>
              <a:spcAft>
                <a:spcPts val="0"/>
              </a:spcAft>
              <a:buSzPts val="1400"/>
              <a:buNone/>
            </a:pPr>
            <a:r>
              <a:rPr lang="en-US" sz="1200"/>
              <a:t>Evidence: Local setup and task walkthrough, reliability records, support response and a continuity plan.</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I2 Where system connections are needed, can minimum-necessary data move securely with their meaning and quality intact?</a:t>
            </a:r>
            <a:endParaRPr/>
          </a:p>
          <a:p>
            <a:pPr indent="0" lvl="0" marL="0" rtl="0" algn="l">
              <a:lnSpc>
                <a:spcPct val="100000"/>
              </a:lnSpc>
              <a:spcBef>
                <a:spcPts val="0"/>
              </a:spcBef>
              <a:spcAft>
                <a:spcPts val="0"/>
              </a:spcAft>
              <a:buSzPts val="1400"/>
              <a:buNone/>
            </a:pPr>
            <a:r>
              <a:rPr lang="en-US" sz="1200"/>
              <a:t>Evidence: Connection requirements, data definitions, permissions and an end-to-end exchange test in the intended environment.</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I3 Can the institution retrieve needed records in usable formats and end or change the service without avoidable disruption?</a:t>
            </a:r>
            <a:endParaRPr/>
          </a:p>
          <a:p>
            <a:pPr indent="0" lvl="0" marL="0" rtl="0" algn="l">
              <a:lnSpc>
                <a:spcPct val="100000"/>
              </a:lnSpc>
              <a:spcBef>
                <a:spcPts val="0"/>
              </a:spcBef>
              <a:spcAft>
                <a:spcPts val="0"/>
              </a:spcAft>
              <a:buSzPts val="1400"/>
              <a:buNone/>
            </a:pPr>
            <a:r>
              <a:rPr lang="en-US" sz="1200"/>
              <a:t>Evidence: A sample export, ownership and exit terms, transition support and linked deletion arrangements.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I4 Are staff expertise, training, support, infrastructure and total costs feasible for the intended duration?</a:t>
            </a:r>
            <a:endParaRPr/>
          </a:p>
          <a:p>
            <a:pPr indent="0" lvl="0" marL="0" rtl="0" algn="l">
              <a:lnSpc>
                <a:spcPct val="100000"/>
              </a:lnSpc>
              <a:spcBef>
                <a:spcPts val="0"/>
              </a:spcBef>
              <a:spcAft>
                <a:spcPts val="0"/>
              </a:spcAft>
              <a:buSzPts val="1400"/>
              <a:buNone/>
            </a:pPr>
            <a:r>
              <a:rPr lang="en-US" sz="1200"/>
              <a:t>Evidence: Staffing and training plan, infrastructure needs, full cost estimate, renewal terms and a responsible budget owner.</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I5 Are the provider's commitments, the institution's responsibilities and the basis for the decision clear to the people affected?</a:t>
            </a:r>
            <a:endParaRPr/>
          </a:p>
          <a:p>
            <a:pPr indent="0" lvl="0" marL="0" rtl="0" algn="l">
              <a:lnSpc>
                <a:spcPct val="100000"/>
              </a:lnSpc>
              <a:spcBef>
                <a:spcPts val="0"/>
              </a:spcBef>
              <a:spcAft>
                <a:spcPts val="0"/>
              </a:spcAft>
              <a:buSzPts val="1400"/>
              <a:buNone/>
            </a:pPr>
            <a:r>
              <a:rPr lang="en-US" sz="1200"/>
              <a:t>Evidence: Use record, documented responsibilities, provider disclosures and accessible communication of the decision and its conditions.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I6 Who reviews performance and concerns, can change or stop use, and confirms that promised remedies occur?</a:t>
            </a:r>
            <a:endParaRPr/>
          </a:p>
          <a:p>
            <a:pPr indent="0" lvl="0" marL="0" rtl="0" algn="l">
              <a:lnSpc>
                <a:spcPct val="100000"/>
              </a:lnSpc>
              <a:spcBef>
                <a:spcPts val="0"/>
              </a:spcBef>
              <a:spcAft>
                <a:spcPts val="0"/>
              </a:spcAft>
              <a:buSzPts val="1400"/>
              <a:buNone/>
            </a:pPr>
            <a:r>
              <a:rPr lang="en-US" sz="1200"/>
              <a:t>Evidence: Named decision and review owners, review dates, escalation route, stop-use authority and a record of responses.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Suggested review roles: Implementation owner, IT, procurement and school leadership.</a:t>
            </a:r>
            <a:endParaRPr/>
          </a:p>
          <a:p>
            <a:pPr indent="0" lvl="0" marL="0" rtl="0" algn="l">
              <a:lnSpc>
                <a:spcPct val="100000"/>
              </a:lnSpc>
              <a:spcBef>
                <a:spcPts val="0"/>
              </a:spcBef>
              <a:spcAft>
                <a:spcPts val="0"/>
              </a:spcAft>
              <a:buSzPts val="1400"/>
              <a:buNone/>
            </a:pPr>
            <a:r>
              <a:rPr lang="en-US" sz="1200"/>
              <a:t>Framework feedback: Is this one workable category, or do technical fit and accountability need separate homes?</a:t>
            </a:r>
            <a:endParaRPr/>
          </a:p>
          <a:p>
            <a:pPr indent="0" lvl="0" marL="0" rtl="0" algn="l">
              <a:lnSpc>
                <a:spcPct val="100000"/>
              </a:lnSpc>
              <a:spcBef>
                <a:spcPts val="0"/>
              </a:spcBef>
              <a:spcAft>
                <a:spcPts val="0"/>
              </a:spcAft>
              <a:buSzPts val="1400"/>
              <a:buNone/>
            </a:pPr>
            <a:r>
              <a:rPr lang="en-US" sz="1200"/>
              <a:t>Supporting resources named in source: SREB procurement checklist; Project Unicorn rubric; Instructure grading rubric. These are source-deck leads; no validation of this draft is implied.</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Separate operational work from authority to decide, monitor and respond. Assign tasks to the responsible school, district, provider or specialist. Where automated outputs affect decisions about learners, record who examines the evidence, who makes the decision and how it can be challenged. This applies beyond AI. The supplied draft Model Policy §10(1) proposes a stricter primary-or-sole-basis prohibition when it is the selected comparison standard.</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For I1 and A1, record the task, build/version, role, input method and planned support. Record essential steps as completed, blocked or not observed, with actual errors, help, recovery and evidence locators. Record time only if measured. Favorable features do not resolve a blocked required step. Reuse existing finding/evidence/action fields rather than adding another form.</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Method choice: task-first EQC Resource E offers demonstration, feedback and reflection. Staff-only demonstration is an option when student piloting is not allowed. It supplies planning structure, not standardized task metrics or permission to pilot. Selected dated ISTE look-fors help diagnose features. Treat selection as local adaptation, without a shortened global score or Seal claim. The inspected live tool and June PDF differ, so record the edition actually used. LearnPlatform 2022 can capture concise practitioner experience after authorized use. WATI belongs in the specialist functional-access branch. None supplies product-wide approval.</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Follow up when staffing, connections or funding are unsustainable, or when a decision lacks an owner.</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Sources: EQC Guide, Resource E pp. 28–30, https://doi.org/10.51388/20.500.12265/301. ISTE live evaluation tool, indicators 1.5 and 1.8, captured October 12, 2026, https://teacher-ready.iste.org/tool/. June 2026 ISTE framework, pp. 17–18, https://aue2p2z1s3bnewcomedia.s3.us-east-1.amazonaws.com/uploads/documents/ISTE_Seal_Framework_2026_Jun26.pdf. LearnPlatform ©2022 Research-based Rubric for Grading EdTech, https://drive.google.com/file/d/1U5k36Rar-xZOc6mQ4_Q7t-KO1B7C0vH6/view.</a:t>
            </a:r>
            <a:endParaRPr/>
          </a:p>
        </p:txBody>
      </p:sp>
      <p:sp>
        <p:nvSpPr>
          <p:cNvPr id="369" name="Google Shape;369;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6" name="Google Shape;396;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Entire scenario is hypothetical and demonstrates the proposed response key, not a real product evaluation. The hypothetical Supported rating concerns L2 alone and follows a review of the activity plan. It does not support an effect claim. Category distinction: WS3_Category_Framework_Feedback_7_Slides (1).pptx, supplied September 21, 2026, slides 2 and 6; 9.21 Science of Learning &amp; Quality Indicators Evaluation Meeting PreK5_EdTech_TaskForce (1).pptx, slides 14 and 18. Worksheet Worked example uses the same scenario.</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Ask which evidence supports each response. The lesson plan and complete activity walkthrough support the L2 design judgment. The older-learner study and earlier version leave E5 applicability unresolved. Record an action to obtain a closer match or narrow the claim. Do not infer a measured gain, comparative superiority or authorization from this invented example. The worksheet adds D4 and I2 practice examples, outside the real-review summary.</a:t>
            </a:r>
            <a:endParaRPr/>
          </a:p>
        </p:txBody>
      </p:sp>
      <p:sp>
        <p:nvSpPr>
          <p:cNvPr id="397" name="Google Shape;397;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9" name="Google Shape;409;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Hypothetical continuation of prior slide. The full worksheet keeps other categories open. Holding launch is a proposed operational rule for material unresolved safety, rights or access protections, not a new adopted task force policy. WS3_Category_Framework_Feedback_7_Slides (1).pptx, supplied September 21, 2026, slides 4–5. The decision should name the local authority, conditions and re-review date.</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Hold the affected launch or expansion while a material safety, rights or access protection is unresolved. For a concern during current use, involve the responsible specialist and authorized decision-maker, take the protective action required by applicable rules, and record the owner, interim support and conditions for review. A review date does not postpone required immediate action. Preserve required access through a route that works for the learner; do not delay required support for generic product-efficacy evidence or a pilot.</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This is the proposed WS3 protection process. Apply the governing rules and identify the authorized decision-maker, conditions and review date. If assessing against the supplied draft Model Policy, its proposed access-continuity, prohibited-function and immediate-stop provisions apply within that assessment. Its Equivalent Pathway preserves the access function in practice. Relevant provisions: §§7 and 11(2), Appendix A(11). A scheduled review cannot defer required protective action.</a:t>
            </a:r>
            <a:endParaRPr/>
          </a:p>
        </p:txBody>
      </p:sp>
      <p:sp>
        <p:nvSpPr>
          <p:cNvPr id="410" name="Google Shape;410;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1" name="Google Shape;421;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Companion: WS3_Learning_Experience_Worksheet_Reconciled_2026-10-22.xlsm. Start here includes response definitions. Review summary displays counts, not an overall quality score. Category tabs include record checks to flag missing findings, evidence references and actions. Evidence log and Decision and actions separate findings from follow-up and authority.</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Framework feedback records changes proposed to the WS3 materials. The companion Practical Evaluator Navigator provides method sources, editions and limits on its Source details tab. The workbook uses separate Evidence log and Decision and actions tabs. Record checks flag selected missing or invalid entries. A complete field record does not establish evidence quality, action closure, readiness or approval. Use-specific findings stay in category tabs, separate from framework feedback.</a:t>
            </a:r>
            <a:endParaRPr/>
          </a:p>
        </p:txBody>
      </p:sp>
      <p:sp>
        <p:nvSpPr>
          <p:cNvPr id="422" name="Google Shape;422;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2" name="Google Shape;442;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Draft decision options proposed for feedback. Current framework basis: Implementation and oversight, source slide 7 and wider slide 19; evidence and outcomes, source slide 6 and wider slide 18. These options do not replace local approval authority or applicable requirements.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A bounded pilot may examine uncertain benefits only when the applicable authorization, evidence or trial route, and required protections are in place. Pilot status does not waive prohibitions or required supports.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The authorized local decision-maker applies the requirements that govern the defined use. This review does not establish authorization or legal compliance. Record any policy used, its version and whether it is adopted or being tested as a draft. Name the person who can change or stop use, and record scope, reasons, conditions, evidence and review date. Re-review material changes in use, evidence, version or conditions.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A local bounded pilot and the supplied draft Model Policy’s defined Sandbox are different. If assessing against that draft, apply its relevant configured-use evidence route and its separate Sandbox eligibility, state role, review, consent and publication requirements. Ordinary instructional uses and required support functions can take different routes. A support label creates no blanket evidence exemption, and no route waives prohibitions. Relevant draft provisions: §§3(2), 7 and 11, Appendix A(20). No student trial is authorized by this deck.</a:t>
            </a:r>
            <a:endParaRPr/>
          </a:p>
        </p:txBody>
      </p:sp>
      <p:sp>
        <p:nvSpPr>
          <p:cNvPr id="443" name="Google Shape;443;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3" name="Google Shape;453;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Proposed formative workshop process. Reuse current specialist records only when scope, version, and conditions match. Invite learner and family perspectives through suitable observation or feedback without collecting unnecessary personal information. A workshop tests usability and clarity of the draft; it does not validate efficacy.</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Before the session, choose one sufficiently defined use and circulate the same evidence packet. Include educators and relevant specialists. Invite learner and family perspectives through appropriate, privacy-conscious methods. Begin with independent judgments where feasible, then compare their reasons. Distinguish disagreement, missing evidence and unclear wording. Record proposed edits and the person responsible for resolving each. This exercise tests clarity and practical use. It does not validate product efficacy or the instrument and does not authorize a student trial.</a:t>
            </a:r>
            <a:endParaRPr/>
          </a:p>
        </p:txBody>
      </p:sp>
      <p:sp>
        <p:nvSpPr>
          <p:cNvPr id="454" name="Google Shape;454;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5" name="Google Shape;465;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WS3_Category_Framework_Feedback_7_Slides (1).pptx, supplied September 21, 2026, slides 2–7. Feedback questions follow the supplied category slides. In the worksheet, capture the proposed wording change, rationale, missing coverage and any overlap. The framework still has exactly the six user-specified categories.</a:t>
            </a:r>
            <a:endParaRPr/>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For each proposed change, use Comments and suggested revision in Framework feedback to record wording, reason or missing coverage, affected check IDs, contributor and Task Force disposition. Include an owner and follow-up date there where needed. Preserve disagreement rather than treating discussion as consensus.</a:t>
            </a:r>
            <a:endParaRPr/>
          </a:p>
        </p:txBody>
      </p:sp>
      <p:sp>
        <p:nvSpPr>
          <p:cNvPr id="466" name="Google Shape;466;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 name="Google Shape;13;p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 name="Google Shape;14;p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10.png"/><Relationship Id="rId5" Type="http://schemas.openxmlformats.org/officeDocument/2006/relationships/image" Target="../media/image1.png"/><Relationship Id="rId6" Type="http://schemas.openxmlformats.org/officeDocument/2006/relationships/image" Target="../media/image6.png"/><Relationship Id="rId7" Type="http://schemas.openxmlformats.org/officeDocument/2006/relationships/image" Target="../media/image5.png"/><Relationship Id="rId8"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F2FE"/>
        </a:solidFill>
      </p:bgPr>
    </p:bg>
    <p:spTree>
      <p:nvGrpSpPr>
        <p:cNvPr id="19" name="Shape 19"/>
        <p:cNvGrpSpPr/>
        <p:nvPr/>
      </p:nvGrpSpPr>
      <p:grpSpPr>
        <a:xfrm>
          <a:off x="0" y="0"/>
          <a:ext cx="0" cy="0"/>
          <a:chOff x="0" y="0"/>
          <a:chExt cx="0" cy="0"/>
        </a:xfrm>
      </p:grpSpPr>
      <p:pic>
        <p:nvPicPr>
          <p:cNvPr descr="InnovateEDU full color logo" id="20" name="Google Shape;20;p4"/>
          <p:cNvPicPr preferRelativeResize="0"/>
          <p:nvPr/>
        </p:nvPicPr>
        <p:blipFill rotWithShape="1">
          <a:blip r:embed="rId3">
            <a:alphaModFix/>
          </a:blip>
          <a:srcRect b="0" l="0" r="0" t="0"/>
          <a:stretch/>
        </p:blipFill>
        <p:spPr>
          <a:xfrm>
            <a:off x="828698" y="338675"/>
            <a:ext cx="1047050" cy="830825"/>
          </a:xfrm>
          <a:prstGeom prst="rect">
            <a:avLst/>
          </a:prstGeom>
          <a:noFill/>
          <a:ln>
            <a:noFill/>
          </a:ln>
        </p:spPr>
      </p:pic>
      <p:sp>
        <p:nvSpPr>
          <p:cNvPr id="21" name="Google Shape;21;p4"/>
          <p:cNvSpPr/>
          <p:nvPr/>
        </p:nvSpPr>
        <p:spPr>
          <a:xfrm>
            <a:off x="762000" y="1485900"/>
            <a:ext cx="10668000" cy="3429000"/>
          </a:xfrm>
          <a:prstGeom prst="roundRect">
            <a:avLst>
              <a:gd fmla="val 5555" name="adj"/>
            </a:avLst>
          </a:prstGeom>
          <a:solidFill>
            <a:srgbClr val="FFFFFF"/>
          </a:solidFill>
          <a:ln cap="flat" cmpd="sng" w="14300">
            <a:solidFill>
              <a:srgbClr val="0284C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4"/>
          <p:cNvSpPr/>
          <p:nvPr/>
        </p:nvSpPr>
        <p:spPr>
          <a:xfrm>
            <a:off x="762000" y="5219700"/>
            <a:ext cx="10668000" cy="609600"/>
          </a:xfrm>
          <a:prstGeom prst="roundRect">
            <a:avLst>
              <a:gd fmla="val 21875" name="adj"/>
            </a:avLst>
          </a:prstGeom>
          <a:solidFill>
            <a:srgbClr val="0F172A"/>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4"/>
          <p:cNvSpPr/>
          <p:nvPr/>
        </p:nvSpPr>
        <p:spPr>
          <a:xfrm>
            <a:off x="2095500" y="685800"/>
            <a:ext cx="8096400" cy="3429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US" u="none" cap="none" strike="noStrike">
                <a:solidFill>
                  <a:srgbClr val="0284C7"/>
                </a:solidFill>
                <a:latin typeface="Montserrat"/>
                <a:ea typeface="Montserrat"/>
                <a:cs typeface="Montserrat"/>
                <a:sym typeface="Montserrat"/>
              </a:rPr>
              <a:t>PREK–5 RESPONSIBLE EDTECH TASK FORCE</a:t>
            </a:r>
            <a:endParaRPr b="1" i="0" u="none" cap="none" strike="noStrike">
              <a:solidFill>
                <a:srgbClr val="0284C7"/>
              </a:solidFill>
              <a:latin typeface="Montserrat"/>
              <a:ea typeface="Montserrat"/>
              <a:cs typeface="Montserrat"/>
              <a:sym typeface="Montserrat"/>
            </a:endParaRPr>
          </a:p>
        </p:txBody>
      </p:sp>
      <p:sp>
        <p:nvSpPr>
          <p:cNvPr id="24" name="Google Shape;24;p4"/>
          <p:cNvSpPr/>
          <p:nvPr/>
        </p:nvSpPr>
        <p:spPr>
          <a:xfrm>
            <a:off x="1104900" y="1943100"/>
            <a:ext cx="57300" cy="1238400"/>
          </a:xfrm>
          <a:prstGeom prst="roundRect">
            <a:avLst>
              <a:gd fmla="val 50000" name="adj"/>
            </a:avLst>
          </a:prstGeom>
          <a:solidFill>
            <a:srgbClr val="0284C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4"/>
          <p:cNvSpPr/>
          <p:nvPr/>
        </p:nvSpPr>
        <p:spPr>
          <a:xfrm>
            <a:off x="1371600" y="3962400"/>
            <a:ext cx="1333500" cy="324000"/>
          </a:xfrm>
          <a:prstGeom prst="roundRect">
            <a:avLst>
              <a:gd fmla="val 23529" name="adj"/>
            </a:avLst>
          </a:prstGeom>
          <a:solidFill>
            <a:srgbClr val="E0F2F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4"/>
          <p:cNvSpPr/>
          <p:nvPr/>
        </p:nvSpPr>
        <p:spPr>
          <a:xfrm>
            <a:off x="2819400" y="3962400"/>
            <a:ext cx="1809600" cy="324000"/>
          </a:xfrm>
          <a:prstGeom prst="roundRect">
            <a:avLst>
              <a:gd fmla="val 23529" name="adj"/>
            </a:avLst>
          </a:prstGeom>
          <a:solidFill>
            <a:srgbClr val="F1F5F9"/>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7" name="Google Shape;27;p4"/>
          <p:cNvGrpSpPr/>
          <p:nvPr/>
        </p:nvGrpSpPr>
        <p:grpSpPr>
          <a:xfrm>
            <a:off x="1371600" y="3962400"/>
            <a:ext cx="1333500" cy="324000"/>
            <a:chOff x="0" y="0"/>
            <a:chExt cx="1333500" cy="324000"/>
          </a:xfrm>
        </p:grpSpPr>
        <p:sp>
          <p:nvSpPr>
            <p:cNvPr id="28" name="Google Shape;28;p4"/>
            <p:cNvSpPr/>
            <p:nvPr/>
          </p:nvSpPr>
          <p:spPr>
            <a:xfrm>
              <a:off x="0" y="0"/>
              <a:ext cx="1333500" cy="324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4"/>
            <p:cNvSpPr txBox="1"/>
            <p:nvPr/>
          </p:nvSpPr>
          <p:spPr>
            <a:xfrm>
              <a:off x="0" y="0"/>
              <a:ext cx="1333500" cy="324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50"/>
                <a:buFont typeface="Arial"/>
                <a:buNone/>
              </a:pPr>
              <a:r>
                <a:rPr b="1" i="0" lang="en-US" sz="1200" u="none" cap="none" strike="noStrike">
                  <a:solidFill>
                    <a:srgbClr val="0284C7"/>
                  </a:solidFill>
                  <a:latin typeface="Montserrat"/>
                  <a:ea typeface="Montserrat"/>
                  <a:cs typeface="Montserrat"/>
                  <a:sym typeface="Montserrat"/>
                </a:rPr>
                <a:t>PreK–5 Focus</a:t>
              </a:r>
              <a:endParaRPr b="1" i="0" sz="1200" u="none" cap="none" strike="noStrike">
                <a:solidFill>
                  <a:srgbClr val="0284C7"/>
                </a:solidFill>
                <a:latin typeface="Montserrat"/>
                <a:ea typeface="Montserrat"/>
                <a:cs typeface="Montserrat"/>
                <a:sym typeface="Montserrat"/>
              </a:endParaRPr>
            </a:p>
          </p:txBody>
        </p:sp>
      </p:grpSp>
      <p:sp>
        <p:nvSpPr>
          <p:cNvPr id="30" name="Google Shape;30;p4"/>
          <p:cNvSpPr/>
          <p:nvPr/>
        </p:nvSpPr>
        <p:spPr>
          <a:xfrm>
            <a:off x="2819400" y="3962400"/>
            <a:ext cx="1809600" cy="324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4"/>
          <p:cNvSpPr txBox="1"/>
          <p:nvPr/>
        </p:nvSpPr>
        <p:spPr>
          <a:xfrm>
            <a:off x="2819400" y="3962400"/>
            <a:ext cx="1809600" cy="324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50"/>
              <a:buFont typeface="Arial"/>
              <a:buNone/>
            </a:pPr>
            <a:r>
              <a:rPr b="1" i="0" lang="en-US" sz="1200" u="none" cap="none" strike="noStrike">
                <a:solidFill>
                  <a:srgbClr val="334155"/>
                </a:solidFill>
                <a:latin typeface="Montserrat"/>
                <a:ea typeface="Montserrat"/>
                <a:cs typeface="Montserrat"/>
                <a:sym typeface="Montserrat"/>
              </a:rPr>
              <a:t>SEA &amp; LEA Framework </a:t>
            </a:r>
            <a:endParaRPr b="1" i="0" sz="1200" u="none" cap="none" strike="noStrike">
              <a:solidFill>
                <a:srgbClr val="334155"/>
              </a:solidFill>
              <a:latin typeface="Montserrat"/>
              <a:ea typeface="Montserrat"/>
              <a:cs typeface="Montserrat"/>
              <a:sym typeface="Montserrat"/>
            </a:endParaRPr>
          </a:p>
        </p:txBody>
      </p:sp>
      <p:sp>
        <p:nvSpPr>
          <p:cNvPr id="32" name="Google Shape;32;p4"/>
          <p:cNvSpPr/>
          <p:nvPr/>
        </p:nvSpPr>
        <p:spPr>
          <a:xfrm>
            <a:off x="1381200" y="2151650"/>
            <a:ext cx="9525000" cy="1143000"/>
          </a:xfrm>
          <a:prstGeom prst="rect">
            <a:avLst/>
          </a:prstGeom>
          <a:solidFill>
            <a:srgbClr val="000000">
              <a:alpha val="0"/>
            </a:srgbClr>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200"/>
              <a:buFont typeface="Arial"/>
              <a:buNone/>
            </a:pPr>
            <a:r>
              <a:rPr b="1" i="0" lang="en-US" sz="4100" u="none" cap="none" strike="noStrike">
                <a:latin typeface="Montserrat"/>
                <a:ea typeface="Montserrat"/>
                <a:cs typeface="Montserrat"/>
                <a:sym typeface="Montserrat"/>
              </a:rPr>
              <a:t>Digital learning experience review</a:t>
            </a:r>
            <a:endParaRPr b="1" i="0" sz="4100" u="none" cap="none" strike="noStrike">
              <a:latin typeface="Montserrat"/>
              <a:ea typeface="Montserrat"/>
              <a:cs typeface="Montserrat"/>
              <a:sym typeface="Montserrat"/>
            </a:endParaRPr>
          </a:p>
        </p:txBody>
      </p:sp>
      <p:sp>
        <p:nvSpPr>
          <p:cNvPr id="33" name="Google Shape;33;p4"/>
          <p:cNvSpPr txBox="1"/>
          <p:nvPr/>
        </p:nvSpPr>
        <p:spPr>
          <a:xfrm>
            <a:off x="8382000" y="5219700"/>
            <a:ext cx="2667000" cy="6096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1250"/>
              <a:buFont typeface="Arial"/>
              <a:buNone/>
            </a:pPr>
            <a:r>
              <a:rPr lang="en-US" sz="1250">
                <a:solidFill>
                  <a:schemeClr val="lt1"/>
                </a:solidFill>
                <a:latin typeface="Montserrat Medium"/>
                <a:ea typeface="Montserrat Medium"/>
                <a:cs typeface="Montserrat Medium"/>
                <a:sym typeface="Montserrat Medium"/>
              </a:rPr>
              <a:t>UPDATED: </a:t>
            </a:r>
            <a:r>
              <a:rPr i="0" lang="en-US" sz="1250" u="none" cap="none" strike="noStrike">
                <a:solidFill>
                  <a:schemeClr val="lt1"/>
                </a:solidFill>
                <a:latin typeface="Montserrat Medium"/>
                <a:ea typeface="Montserrat Medium"/>
                <a:cs typeface="Montserrat Medium"/>
                <a:sym typeface="Montserrat Medium"/>
              </a:rPr>
              <a:t>October </a:t>
            </a:r>
            <a:r>
              <a:rPr lang="en-US" sz="1250">
                <a:solidFill>
                  <a:schemeClr val="lt1"/>
                </a:solidFill>
                <a:latin typeface="Montserrat Medium"/>
                <a:ea typeface="Montserrat Medium"/>
                <a:cs typeface="Montserrat Medium"/>
                <a:sym typeface="Montserrat Medium"/>
              </a:rPr>
              <a:t>29</a:t>
            </a:r>
            <a:r>
              <a:rPr i="0" lang="en-US" sz="1250" u="none" cap="none" strike="noStrike">
                <a:solidFill>
                  <a:schemeClr val="lt1"/>
                </a:solidFill>
                <a:latin typeface="Montserrat Medium"/>
                <a:ea typeface="Montserrat Medium"/>
                <a:cs typeface="Montserrat Medium"/>
                <a:sym typeface="Montserrat Medium"/>
              </a:rPr>
              <a:t>, 2026</a:t>
            </a:r>
            <a:endParaRPr i="0" sz="1250" u="none" cap="none" strike="noStrike">
              <a:solidFill>
                <a:schemeClr val="lt1"/>
              </a:solidFill>
              <a:latin typeface="Montserrat Medium"/>
              <a:ea typeface="Montserrat Medium"/>
              <a:cs typeface="Montserrat Medium"/>
              <a:sym typeface="Montserrat Medium"/>
            </a:endParaRPr>
          </a:p>
        </p:txBody>
      </p:sp>
      <p:sp>
        <p:nvSpPr>
          <p:cNvPr id="34" name="Google Shape;34;p4"/>
          <p:cNvSpPr/>
          <p:nvPr/>
        </p:nvSpPr>
        <p:spPr>
          <a:xfrm>
            <a:off x="1371600" y="3162300"/>
            <a:ext cx="9525000" cy="533400"/>
          </a:xfrm>
          <a:prstGeom prst="rect">
            <a:avLst/>
          </a:prstGeom>
          <a:solidFill>
            <a:srgbClr val="000000">
              <a:alpha val="0"/>
            </a:srgbClr>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i="0" lang="en-US" sz="1650" u="none" cap="none" strike="noStrike">
                <a:latin typeface="Montserrat"/>
                <a:ea typeface="Montserrat"/>
                <a:cs typeface="Montserrat"/>
                <a:sym typeface="Montserrat"/>
              </a:rPr>
              <a:t>For state education agencies (SEAs) and local educational agencies (LEAs)</a:t>
            </a:r>
            <a:endParaRPr i="0" sz="1650" u="none" cap="none" strike="noStrike">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F2FE"/>
        </a:solidFill>
      </p:bgPr>
    </p:bg>
    <p:spTree>
      <p:nvGrpSpPr>
        <p:cNvPr id="38" name="Shape 38"/>
        <p:cNvGrpSpPr/>
        <p:nvPr/>
      </p:nvGrpSpPr>
      <p:grpSpPr>
        <a:xfrm>
          <a:off x="0" y="0"/>
          <a:ext cx="0" cy="0"/>
          <a:chOff x="0" y="0"/>
          <a:chExt cx="0" cy="0"/>
        </a:xfrm>
      </p:grpSpPr>
      <p:sp>
        <p:nvSpPr>
          <p:cNvPr id="39" name="Google Shape;39;p5"/>
          <p:cNvSpPr/>
          <p:nvPr/>
        </p:nvSpPr>
        <p:spPr>
          <a:xfrm>
            <a:off x="685800" y="5819775"/>
            <a:ext cx="10820400" cy="504900"/>
          </a:xfrm>
          <a:prstGeom prst="roundRect">
            <a:avLst>
              <a:gd fmla="val 22641" name="adj"/>
            </a:avLst>
          </a:prstGeom>
          <a:solidFill>
            <a:srgbClr val="0F172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 name="Google Shape;40;p5"/>
          <p:cNvSpPr/>
          <p:nvPr/>
        </p:nvSpPr>
        <p:spPr>
          <a:xfrm>
            <a:off x="685800" y="2701676"/>
            <a:ext cx="4896000" cy="2152800"/>
          </a:xfrm>
          <a:prstGeom prst="roundRect">
            <a:avLst>
              <a:gd fmla="val 7079" name="adj"/>
            </a:avLst>
          </a:prstGeom>
          <a:solidFill>
            <a:srgbClr val="FFFFFF"/>
          </a:solidFill>
          <a:ln cap="flat" cmpd="sng" w="9525">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 name="Google Shape;41;p5"/>
          <p:cNvSpPr/>
          <p:nvPr/>
        </p:nvSpPr>
        <p:spPr>
          <a:xfrm>
            <a:off x="6610350" y="2701676"/>
            <a:ext cx="4896000" cy="2152800"/>
          </a:xfrm>
          <a:prstGeom prst="roundRect">
            <a:avLst>
              <a:gd fmla="val 7079" name="adj"/>
            </a:avLst>
          </a:prstGeom>
          <a:solidFill>
            <a:srgbClr val="FFFFFF"/>
          </a:solidFill>
          <a:ln cap="flat" cmpd="sng" w="9525">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image.png" id="42" name="Google Shape;42;p5"/>
          <p:cNvPicPr preferRelativeResize="0"/>
          <p:nvPr/>
        </p:nvPicPr>
        <p:blipFill rotWithShape="1">
          <a:blip r:embed="rId3">
            <a:alphaModFix/>
          </a:blip>
          <a:srcRect b="0" l="0" r="0" t="0"/>
          <a:stretch/>
        </p:blipFill>
        <p:spPr>
          <a:xfrm>
            <a:off x="5886450" y="3568451"/>
            <a:ext cx="419100" cy="419100"/>
          </a:xfrm>
          <a:prstGeom prst="rect">
            <a:avLst/>
          </a:prstGeom>
          <a:noFill/>
          <a:ln>
            <a:noFill/>
          </a:ln>
        </p:spPr>
      </p:pic>
      <p:pic>
        <p:nvPicPr>
          <p:cNvPr descr="image.png" id="43" name="Google Shape;43;p5"/>
          <p:cNvPicPr preferRelativeResize="0"/>
          <p:nvPr/>
        </p:nvPicPr>
        <p:blipFill rotWithShape="1">
          <a:blip r:embed="rId4">
            <a:alphaModFix/>
          </a:blip>
          <a:srcRect b="0" l="0" r="0" t="0"/>
          <a:stretch/>
        </p:blipFill>
        <p:spPr>
          <a:xfrm>
            <a:off x="6019800" y="3692276"/>
            <a:ext cx="152400" cy="171450"/>
          </a:xfrm>
          <a:prstGeom prst="rect">
            <a:avLst/>
          </a:prstGeom>
          <a:noFill/>
          <a:ln>
            <a:noFill/>
          </a:ln>
        </p:spPr>
      </p:pic>
      <p:pic>
        <p:nvPicPr>
          <p:cNvPr descr="image.png" id="44" name="Google Shape;44;p5"/>
          <p:cNvPicPr preferRelativeResize="0"/>
          <p:nvPr/>
        </p:nvPicPr>
        <p:blipFill rotWithShape="1">
          <a:blip r:embed="rId5">
            <a:alphaModFix/>
          </a:blip>
          <a:srcRect b="0" l="0" r="0" t="0"/>
          <a:stretch/>
        </p:blipFill>
        <p:spPr>
          <a:xfrm>
            <a:off x="9242063" y="6009462"/>
            <a:ext cx="133350" cy="133350"/>
          </a:xfrm>
          <a:prstGeom prst="rect">
            <a:avLst/>
          </a:prstGeom>
          <a:noFill/>
          <a:ln>
            <a:noFill/>
          </a:ln>
        </p:spPr>
      </p:pic>
      <p:pic>
        <p:nvPicPr>
          <p:cNvPr descr="image.png" id="45" name="Google Shape;45;p5"/>
          <p:cNvPicPr preferRelativeResize="0"/>
          <p:nvPr/>
        </p:nvPicPr>
        <p:blipFill rotWithShape="1">
          <a:blip r:embed="rId6">
            <a:alphaModFix/>
          </a:blip>
          <a:srcRect b="0" l="0" r="0" t="0"/>
          <a:stretch/>
        </p:blipFill>
        <p:spPr>
          <a:xfrm>
            <a:off x="1000125" y="3697039"/>
            <a:ext cx="152400" cy="152400"/>
          </a:xfrm>
          <a:prstGeom prst="rect">
            <a:avLst/>
          </a:prstGeom>
          <a:noFill/>
          <a:ln>
            <a:noFill/>
          </a:ln>
        </p:spPr>
      </p:pic>
      <p:pic>
        <p:nvPicPr>
          <p:cNvPr descr="image.png" id="46" name="Google Shape;46;p5"/>
          <p:cNvPicPr preferRelativeResize="0"/>
          <p:nvPr/>
        </p:nvPicPr>
        <p:blipFill rotWithShape="1">
          <a:blip r:embed="rId6">
            <a:alphaModFix/>
          </a:blip>
          <a:srcRect b="0" l="0" r="0" t="0"/>
          <a:stretch/>
        </p:blipFill>
        <p:spPr>
          <a:xfrm>
            <a:off x="1000125" y="4030414"/>
            <a:ext cx="152400" cy="152400"/>
          </a:xfrm>
          <a:prstGeom prst="rect">
            <a:avLst/>
          </a:prstGeom>
          <a:noFill/>
          <a:ln>
            <a:noFill/>
          </a:ln>
        </p:spPr>
      </p:pic>
      <p:pic>
        <p:nvPicPr>
          <p:cNvPr descr="image.png" id="47" name="Google Shape;47;p5"/>
          <p:cNvPicPr preferRelativeResize="0"/>
          <p:nvPr/>
        </p:nvPicPr>
        <p:blipFill rotWithShape="1">
          <a:blip r:embed="rId6">
            <a:alphaModFix/>
          </a:blip>
          <a:srcRect b="0" l="0" r="0" t="0"/>
          <a:stretch/>
        </p:blipFill>
        <p:spPr>
          <a:xfrm>
            <a:off x="1000125" y="4363789"/>
            <a:ext cx="152400" cy="152400"/>
          </a:xfrm>
          <a:prstGeom prst="rect">
            <a:avLst/>
          </a:prstGeom>
          <a:noFill/>
          <a:ln>
            <a:noFill/>
          </a:ln>
        </p:spPr>
      </p:pic>
      <p:pic>
        <p:nvPicPr>
          <p:cNvPr descr="image.png" id="48" name="Google Shape;48;p5"/>
          <p:cNvPicPr preferRelativeResize="0"/>
          <p:nvPr/>
        </p:nvPicPr>
        <p:blipFill rotWithShape="1">
          <a:blip r:embed="rId7">
            <a:alphaModFix/>
          </a:blip>
          <a:srcRect b="0" l="0" r="0" t="0"/>
          <a:stretch/>
        </p:blipFill>
        <p:spPr>
          <a:xfrm>
            <a:off x="6924675" y="3697039"/>
            <a:ext cx="152400" cy="152400"/>
          </a:xfrm>
          <a:prstGeom prst="rect">
            <a:avLst/>
          </a:prstGeom>
          <a:noFill/>
          <a:ln>
            <a:noFill/>
          </a:ln>
        </p:spPr>
      </p:pic>
      <p:pic>
        <p:nvPicPr>
          <p:cNvPr descr="image.png" id="49" name="Google Shape;49;p5"/>
          <p:cNvPicPr preferRelativeResize="0"/>
          <p:nvPr/>
        </p:nvPicPr>
        <p:blipFill rotWithShape="1">
          <a:blip r:embed="rId7">
            <a:alphaModFix/>
          </a:blip>
          <a:srcRect b="0" l="0" r="0" t="0"/>
          <a:stretch/>
        </p:blipFill>
        <p:spPr>
          <a:xfrm>
            <a:off x="6924675" y="4030414"/>
            <a:ext cx="152400" cy="152400"/>
          </a:xfrm>
          <a:prstGeom prst="rect">
            <a:avLst/>
          </a:prstGeom>
          <a:noFill/>
          <a:ln>
            <a:noFill/>
          </a:ln>
        </p:spPr>
      </p:pic>
      <p:pic>
        <p:nvPicPr>
          <p:cNvPr descr="image.png" id="50" name="Google Shape;50;p5"/>
          <p:cNvPicPr preferRelativeResize="0"/>
          <p:nvPr/>
        </p:nvPicPr>
        <p:blipFill rotWithShape="1">
          <a:blip r:embed="rId7">
            <a:alphaModFix/>
          </a:blip>
          <a:srcRect b="0" l="0" r="0" t="0"/>
          <a:stretch/>
        </p:blipFill>
        <p:spPr>
          <a:xfrm>
            <a:off x="6924675" y="4363789"/>
            <a:ext cx="152400" cy="152400"/>
          </a:xfrm>
          <a:prstGeom prst="rect">
            <a:avLst/>
          </a:prstGeom>
          <a:noFill/>
          <a:ln>
            <a:noFill/>
          </a:ln>
        </p:spPr>
      </p:pic>
      <p:sp>
        <p:nvSpPr>
          <p:cNvPr id="51" name="Google Shape;51;p5"/>
          <p:cNvSpPr txBox="1"/>
          <p:nvPr/>
        </p:nvSpPr>
        <p:spPr>
          <a:xfrm>
            <a:off x="685800" y="533400"/>
            <a:ext cx="11506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50"/>
              <a:buFont typeface="Arial"/>
              <a:buNone/>
            </a:pPr>
            <a:r>
              <a:rPr b="1" i="0" lang="en-US" u="none" cap="none" strike="noStrike">
                <a:solidFill>
                  <a:srgbClr val="0284C7"/>
                </a:solidFill>
                <a:latin typeface="Montserrat"/>
                <a:ea typeface="Montserrat"/>
                <a:cs typeface="Montserrat"/>
                <a:sym typeface="Montserrat"/>
              </a:rPr>
              <a:t>THE NEXT EDTECH PARADIGM</a:t>
            </a:r>
            <a:endParaRPr i="0" u="none" cap="none" strike="noStrike">
              <a:solidFill>
                <a:srgbClr val="000000"/>
              </a:solidFill>
              <a:latin typeface="Montserrat"/>
              <a:ea typeface="Montserrat"/>
              <a:cs typeface="Montserrat"/>
              <a:sym typeface="Montserrat"/>
            </a:endParaRPr>
          </a:p>
        </p:txBody>
      </p:sp>
      <p:sp>
        <p:nvSpPr>
          <p:cNvPr id="52" name="Google Shape;52;p5"/>
          <p:cNvSpPr txBox="1"/>
          <p:nvPr/>
        </p:nvSpPr>
        <p:spPr>
          <a:xfrm>
            <a:off x="685800" y="781050"/>
            <a:ext cx="11506200" cy="484800"/>
          </a:xfrm>
          <a:prstGeom prst="rect">
            <a:avLst/>
          </a:prstGeom>
          <a:noFill/>
          <a:ln>
            <a:noFill/>
          </a:ln>
        </p:spPr>
        <p:txBody>
          <a:bodyPr anchorCtr="0" anchor="t" bIns="0" lIns="0" spcFirstLastPara="1" rIns="0" wrap="square" tIns="0">
            <a:spAutoFit/>
          </a:bodyPr>
          <a:lstStyle/>
          <a:p>
            <a:pPr indent="0" lvl="0" marL="0" marR="0" rtl="0" algn="l">
              <a:lnSpc>
                <a:spcPct val="114984"/>
              </a:lnSpc>
              <a:spcBef>
                <a:spcPts val="0"/>
              </a:spcBef>
              <a:spcAft>
                <a:spcPts val="0"/>
              </a:spcAft>
              <a:buClr>
                <a:srgbClr val="000000"/>
              </a:buClr>
              <a:buSzPts val="3150"/>
              <a:buFont typeface="Arial"/>
              <a:buNone/>
            </a:pPr>
            <a:r>
              <a:rPr b="1" i="0" lang="en-US" sz="3150" u="none" cap="none" strike="noStrike">
                <a:solidFill>
                  <a:schemeClr val="dk1"/>
                </a:solidFill>
                <a:latin typeface="Montserrat"/>
                <a:ea typeface="Montserrat"/>
                <a:cs typeface="Montserrat"/>
                <a:sym typeface="Montserrat"/>
              </a:rPr>
              <a:t>Moving from Screen Time to Screen Value</a:t>
            </a:r>
            <a:endParaRPr i="0" sz="1400" u="none" cap="none" strike="noStrike">
              <a:solidFill>
                <a:schemeClr val="dk1"/>
              </a:solidFill>
              <a:latin typeface="Montserrat"/>
              <a:ea typeface="Montserrat"/>
              <a:cs typeface="Montserrat"/>
              <a:sym typeface="Montserrat"/>
            </a:endParaRPr>
          </a:p>
        </p:txBody>
      </p:sp>
      <p:sp>
        <p:nvSpPr>
          <p:cNvPr id="53" name="Google Shape;53;p5"/>
          <p:cNvSpPr txBox="1"/>
          <p:nvPr/>
        </p:nvSpPr>
        <p:spPr>
          <a:xfrm>
            <a:off x="685800" y="1336325"/>
            <a:ext cx="10622400" cy="5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950"/>
              <a:buFont typeface="Arial"/>
              <a:buNone/>
            </a:pPr>
            <a:r>
              <a:rPr i="0" lang="en-US" sz="1650" u="none" cap="none" strike="noStrike">
                <a:latin typeface="Montserrat"/>
                <a:ea typeface="Montserrat"/>
                <a:cs typeface="Montserrat"/>
                <a:sym typeface="Montserrat"/>
              </a:rPr>
              <a:t>Minutes logged no longer reflect learning outcomes. Real impact requires evaluating depth of engagement over duration.</a:t>
            </a:r>
            <a:endParaRPr i="0" sz="1650" u="none" cap="none" strike="noStrike">
              <a:latin typeface="Montserrat"/>
              <a:ea typeface="Montserrat"/>
              <a:cs typeface="Montserrat"/>
              <a:sym typeface="Montserrat"/>
            </a:endParaRPr>
          </a:p>
        </p:txBody>
      </p:sp>
      <p:sp>
        <p:nvSpPr>
          <p:cNvPr id="54" name="Google Shape;54;p5"/>
          <p:cNvSpPr txBox="1"/>
          <p:nvPr/>
        </p:nvSpPr>
        <p:spPr>
          <a:xfrm>
            <a:off x="952500" y="5972175"/>
            <a:ext cx="83022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38BDF8"/>
                </a:solidFill>
                <a:latin typeface="Montserrat"/>
                <a:ea typeface="Montserrat"/>
                <a:cs typeface="Montserrat"/>
                <a:sym typeface="Montserrat"/>
              </a:rPr>
              <a:t>Key Takeaway:</a:t>
            </a:r>
            <a:r>
              <a:rPr i="0" lang="en-US" sz="1350" u="none" cap="none" strike="noStrike">
                <a:solidFill>
                  <a:srgbClr val="38BDF8"/>
                </a:solidFill>
                <a:latin typeface="Montserrat"/>
                <a:ea typeface="Montserrat"/>
                <a:cs typeface="Montserrat"/>
                <a:sym typeface="Montserrat"/>
              </a:rPr>
              <a:t> </a:t>
            </a:r>
            <a:r>
              <a:rPr i="0" lang="en-US" sz="1350" u="none" cap="none" strike="noStrike">
                <a:solidFill>
                  <a:srgbClr val="F8FAFC"/>
                </a:solidFill>
                <a:latin typeface="Montserrat"/>
                <a:ea typeface="Montserrat"/>
                <a:cs typeface="Montserrat"/>
                <a:sym typeface="Montserrat"/>
              </a:rPr>
              <a:t>EdTech ROI must be measured in student agency, critical inquiry, and retention.</a:t>
            </a:r>
            <a:endParaRPr i="0" sz="1400" u="none" cap="none" strike="noStrike">
              <a:solidFill>
                <a:srgbClr val="000000"/>
              </a:solidFill>
              <a:latin typeface="Montserrat"/>
              <a:ea typeface="Montserrat"/>
              <a:cs typeface="Montserrat"/>
              <a:sym typeface="Montserrat"/>
            </a:endParaRPr>
          </a:p>
        </p:txBody>
      </p:sp>
      <p:sp>
        <p:nvSpPr>
          <p:cNvPr id="55" name="Google Shape;55;p5"/>
          <p:cNvSpPr txBox="1"/>
          <p:nvPr/>
        </p:nvSpPr>
        <p:spPr>
          <a:xfrm>
            <a:off x="9409750" y="5983725"/>
            <a:ext cx="19884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50"/>
              <a:buFont typeface="Arial"/>
              <a:buNone/>
            </a:pPr>
            <a:r>
              <a:rPr b="1" i="0" lang="en-US" sz="1200" u="none" cap="none" strike="noStrike">
                <a:solidFill>
                  <a:srgbClr val="38BDF8"/>
                </a:solidFill>
                <a:latin typeface="Montserrat"/>
                <a:ea typeface="Montserrat"/>
                <a:cs typeface="Montserrat"/>
                <a:sym typeface="Montserrat"/>
              </a:rPr>
              <a:t>Outcome-Driven Design</a:t>
            </a:r>
            <a:endParaRPr i="0" sz="1200" u="none" cap="none" strike="noStrike">
              <a:solidFill>
                <a:srgbClr val="38BDF8"/>
              </a:solidFill>
              <a:latin typeface="Montserrat"/>
              <a:ea typeface="Montserrat"/>
              <a:cs typeface="Montserrat"/>
              <a:sym typeface="Montserrat"/>
            </a:endParaRPr>
          </a:p>
        </p:txBody>
      </p:sp>
      <p:sp>
        <p:nvSpPr>
          <p:cNvPr id="56" name="Google Shape;56;p5"/>
          <p:cNvSpPr txBox="1"/>
          <p:nvPr/>
        </p:nvSpPr>
        <p:spPr>
          <a:xfrm>
            <a:off x="1495425" y="3016001"/>
            <a:ext cx="2287800" cy="2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50"/>
              <a:buFont typeface="Arial"/>
              <a:buNone/>
            </a:pPr>
            <a:r>
              <a:rPr b="1" i="0" lang="en-US" sz="1650" u="none" cap="none" strike="noStrike">
                <a:solidFill>
                  <a:srgbClr val="0F172A"/>
                </a:solidFill>
                <a:latin typeface="Montserrat"/>
                <a:ea typeface="Montserrat"/>
                <a:cs typeface="Montserrat"/>
                <a:sym typeface="Montserrat"/>
              </a:rPr>
              <a:t>Screen Time</a:t>
            </a:r>
            <a:endParaRPr i="0" sz="1400" u="none" cap="none" strike="noStrike">
              <a:solidFill>
                <a:srgbClr val="000000"/>
              </a:solidFill>
              <a:latin typeface="Montserrat"/>
              <a:ea typeface="Montserrat"/>
              <a:cs typeface="Montserrat"/>
              <a:sym typeface="Montserrat"/>
            </a:endParaRPr>
          </a:p>
        </p:txBody>
      </p:sp>
      <p:sp>
        <p:nvSpPr>
          <p:cNvPr id="57" name="Google Shape;57;p5"/>
          <p:cNvSpPr txBox="1"/>
          <p:nvPr/>
        </p:nvSpPr>
        <p:spPr>
          <a:xfrm>
            <a:off x="1495425" y="3282701"/>
            <a:ext cx="2178900" cy="1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F87171"/>
                </a:solidFill>
                <a:latin typeface="Montserrat"/>
                <a:ea typeface="Montserrat"/>
                <a:cs typeface="Montserrat"/>
                <a:sym typeface="Montserrat"/>
              </a:rPr>
              <a:t>Passive quantitative metric</a:t>
            </a:r>
            <a:endParaRPr b="1" i="0" sz="1400" u="none" cap="none" strike="noStrike">
              <a:solidFill>
                <a:srgbClr val="F87171"/>
              </a:solidFill>
              <a:latin typeface="Montserrat"/>
              <a:ea typeface="Montserrat"/>
              <a:cs typeface="Montserrat"/>
              <a:sym typeface="Montserrat"/>
            </a:endParaRPr>
          </a:p>
        </p:txBody>
      </p:sp>
      <p:sp>
        <p:nvSpPr>
          <p:cNvPr id="58" name="Google Shape;58;p5"/>
          <p:cNvSpPr txBox="1"/>
          <p:nvPr/>
        </p:nvSpPr>
        <p:spPr>
          <a:xfrm>
            <a:off x="1266825" y="3673226"/>
            <a:ext cx="30360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i="0" lang="en-US" sz="1350" u="none" cap="none" strike="noStrike">
                <a:latin typeface="Montserrat"/>
                <a:ea typeface="Montserrat"/>
                <a:cs typeface="Montserrat"/>
                <a:sym typeface="Montserrat"/>
              </a:rPr>
              <a:t>Passive content consumption</a:t>
            </a:r>
            <a:endParaRPr i="0" sz="1400" u="none" cap="none" strike="noStrike">
              <a:latin typeface="Montserrat"/>
              <a:ea typeface="Montserrat"/>
              <a:cs typeface="Montserrat"/>
              <a:sym typeface="Montserrat"/>
            </a:endParaRPr>
          </a:p>
        </p:txBody>
      </p:sp>
      <p:sp>
        <p:nvSpPr>
          <p:cNvPr id="59" name="Google Shape;59;p5"/>
          <p:cNvSpPr txBox="1"/>
          <p:nvPr/>
        </p:nvSpPr>
        <p:spPr>
          <a:xfrm>
            <a:off x="1266825" y="4006601"/>
            <a:ext cx="31194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i="0" lang="en-US" sz="1350" u="none" cap="none" strike="noStrike">
                <a:latin typeface="Montserrat"/>
                <a:ea typeface="Montserrat"/>
                <a:cs typeface="Montserrat"/>
                <a:sym typeface="Montserrat"/>
              </a:rPr>
              <a:t>Superficial compliance logging</a:t>
            </a:r>
            <a:endParaRPr i="0" sz="1400" u="none" cap="none" strike="noStrike">
              <a:latin typeface="Montserrat"/>
              <a:ea typeface="Montserrat"/>
              <a:cs typeface="Montserrat"/>
              <a:sym typeface="Montserrat"/>
            </a:endParaRPr>
          </a:p>
        </p:txBody>
      </p:sp>
      <p:sp>
        <p:nvSpPr>
          <p:cNvPr id="60" name="Google Shape;60;p5"/>
          <p:cNvSpPr txBox="1"/>
          <p:nvPr/>
        </p:nvSpPr>
        <p:spPr>
          <a:xfrm>
            <a:off x="1266825" y="4339976"/>
            <a:ext cx="34527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i="0" lang="en-US" sz="1350" u="none" cap="none" strike="noStrike">
                <a:latin typeface="Montserrat"/>
                <a:ea typeface="Montserrat"/>
                <a:cs typeface="Montserrat"/>
                <a:sym typeface="Montserrat"/>
              </a:rPr>
              <a:t>Cognitive fatigue without mastery</a:t>
            </a:r>
            <a:endParaRPr i="0" sz="1400" u="none" cap="none" strike="noStrike">
              <a:latin typeface="Montserrat"/>
              <a:ea typeface="Montserrat"/>
              <a:cs typeface="Montserrat"/>
              <a:sym typeface="Montserrat"/>
            </a:endParaRPr>
          </a:p>
        </p:txBody>
      </p:sp>
      <p:sp>
        <p:nvSpPr>
          <p:cNvPr id="61" name="Google Shape;61;p5"/>
          <p:cNvSpPr txBox="1"/>
          <p:nvPr/>
        </p:nvSpPr>
        <p:spPr>
          <a:xfrm>
            <a:off x="7419975" y="3016001"/>
            <a:ext cx="2125200" cy="2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50"/>
              <a:buFont typeface="Arial"/>
              <a:buNone/>
            </a:pPr>
            <a:r>
              <a:rPr b="1" i="0" lang="en-US" sz="1650" u="none" cap="none" strike="noStrike">
                <a:solidFill>
                  <a:srgbClr val="0F172A"/>
                </a:solidFill>
                <a:latin typeface="Montserrat"/>
                <a:ea typeface="Montserrat"/>
                <a:cs typeface="Montserrat"/>
                <a:sym typeface="Montserrat"/>
              </a:rPr>
              <a:t>Screen Value</a:t>
            </a:r>
            <a:endParaRPr i="0" sz="1400" u="none" cap="none" strike="noStrike">
              <a:solidFill>
                <a:srgbClr val="000000"/>
              </a:solidFill>
              <a:latin typeface="Montserrat"/>
              <a:ea typeface="Montserrat"/>
              <a:cs typeface="Montserrat"/>
              <a:sym typeface="Montserrat"/>
            </a:endParaRPr>
          </a:p>
        </p:txBody>
      </p:sp>
      <p:sp>
        <p:nvSpPr>
          <p:cNvPr id="62" name="Google Shape;62;p5"/>
          <p:cNvSpPr txBox="1"/>
          <p:nvPr/>
        </p:nvSpPr>
        <p:spPr>
          <a:xfrm>
            <a:off x="7419975" y="3282701"/>
            <a:ext cx="2024100" cy="1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284C7"/>
                </a:solidFill>
                <a:latin typeface="Montserrat"/>
                <a:ea typeface="Montserrat"/>
                <a:cs typeface="Montserrat"/>
                <a:sym typeface="Montserrat"/>
              </a:rPr>
              <a:t>Active qualitative impact</a:t>
            </a:r>
            <a:endParaRPr i="0" sz="1400" u="none" cap="none" strike="noStrike">
              <a:solidFill>
                <a:srgbClr val="000000"/>
              </a:solidFill>
              <a:latin typeface="Montserrat"/>
              <a:ea typeface="Montserrat"/>
              <a:cs typeface="Montserrat"/>
              <a:sym typeface="Montserrat"/>
            </a:endParaRPr>
          </a:p>
        </p:txBody>
      </p:sp>
      <p:sp>
        <p:nvSpPr>
          <p:cNvPr id="63" name="Google Shape;63;p5"/>
          <p:cNvSpPr txBox="1"/>
          <p:nvPr/>
        </p:nvSpPr>
        <p:spPr>
          <a:xfrm>
            <a:off x="7191375" y="3673226"/>
            <a:ext cx="26193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0F172A"/>
                </a:solidFill>
                <a:latin typeface="Montserrat"/>
                <a:ea typeface="Montserrat"/>
                <a:cs typeface="Montserrat"/>
                <a:sym typeface="Montserrat"/>
              </a:rPr>
              <a:t>Creative problem solving</a:t>
            </a:r>
            <a:endParaRPr i="0" sz="1400" u="none" cap="none" strike="noStrike">
              <a:solidFill>
                <a:srgbClr val="000000"/>
              </a:solidFill>
              <a:latin typeface="Montserrat"/>
              <a:ea typeface="Montserrat"/>
              <a:cs typeface="Montserrat"/>
              <a:sym typeface="Montserrat"/>
            </a:endParaRPr>
          </a:p>
        </p:txBody>
      </p:sp>
      <p:sp>
        <p:nvSpPr>
          <p:cNvPr id="64" name="Google Shape;64;p5"/>
          <p:cNvSpPr txBox="1"/>
          <p:nvPr/>
        </p:nvSpPr>
        <p:spPr>
          <a:xfrm>
            <a:off x="7191375" y="4006601"/>
            <a:ext cx="31551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0F172A"/>
                </a:solidFill>
                <a:latin typeface="Montserrat"/>
                <a:ea typeface="Montserrat"/>
                <a:cs typeface="Montserrat"/>
                <a:sym typeface="Montserrat"/>
              </a:rPr>
              <a:t>Adaptive, personalized pacing</a:t>
            </a:r>
            <a:endParaRPr i="0" sz="1400" u="none" cap="none" strike="noStrike">
              <a:solidFill>
                <a:srgbClr val="000000"/>
              </a:solidFill>
              <a:latin typeface="Montserrat"/>
              <a:ea typeface="Montserrat"/>
              <a:cs typeface="Montserrat"/>
              <a:sym typeface="Montserrat"/>
            </a:endParaRPr>
          </a:p>
        </p:txBody>
      </p:sp>
      <p:sp>
        <p:nvSpPr>
          <p:cNvPr id="65" name="Google Shape;65;p5"/>
          <p:cNvSpPr txBox="1"/>
          <p:nvPr/>
        </p:nvSpPr>
        <p:spPr>
          <a:xfrm>
            <a:off x="7191375" y="4339976"/>
            <a:ext cx="32622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0F172A"/>
                </a:solidFill>
                <a:latin typeface="Montserrat"/>
                <a:ea typeface="Montserrat"/>
                <a:cs typeface="Montserrat"/>
                <a:sym typeface="Montserrat"/>
              </a:rPr>
              <a:t>Demonstrated concept mastery</a:t>
            </a:r>
            <a:endParaRPr i="0" sz="1400" u="none" cap="none" strike="noStrike">
              <a:solidFill>
                <a:srgbClr val="000000"/>
              </a:solidFill>
              <a:latin typeface="Montserrat"/>
              <a:ea typeface="Montserrat"/>
              <a:cs typeface="Montserrat"/>
              <a:sym typeface="Montserrat"/>
            </a:endParaRPr>
          </a:p>
        </p:txBody>
      </p:sp>
      <p:sp>
        <p:nvSpPr>
          <p:cNvPr id="66" name="Google Shape;66;p5"/>
          <p:cNvSpPr/>
          <p:nvPr/>
        </p:nvSpPr>
        <p:spPr>
          <a:xfrm>
            <a:off x="6889150" y="3016000"/>
            <a:ext cx="419100" cy="393000"/>
          </a:xfrm>
          <a:prstGeom prst="roundRect">
            <a:avLst>
              <a:gd fmla="val 26923" name="adj"/>
            </a:avLst>
          </a:prstGeom>
          <a:solidFill>
            <a:srgbClr val="E0F2FE"/>
          </a:solidFill>
          <a:ln cap="flat" cmpd="sng" w="9525">
            <a:solidFill>
              <a:srgbClr val="0284C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5"/>
          <p:cNvSpPr/>
          <p:nvPr/>
        </p:nvSpPr>
        <p:spPr>
          <a:xfrm>
            <a:off x="959525" y="3008363"/>
            <a:ext cx="419100" cy="393000"/>
          </a:xfrm>
          <a:prstGeom prst="roundRect">
            <a:avLst>
              <a:gd fmla="val 26923" name="adj"/>
            </a:avLst>
          </a:prstGeom>
          <a:solidFill>
            <a:srgbClr val="FEF2F2"/>
          </a:solidFill>
          <a:ln cap="flat" cmpd="sng" w="9525">
            <a:solidFill>
              <a:srgbClr val="0284C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8" name="Google Shape;68;p5" title="1.png"/>
          <p:cNvPicPr preferRelativeResize="0"/>
          <p:nvPr/>
        </p:nvPicPr>
        <p:blipFill rotWithShape="1">
          <a:blip r:embed="rId8">
            <a:alphaModFix/>
          </a:blip>
          <a:srcRect b="-17570" l="-11270" r="11270" t="17570"/>
          <a:stretch/>
        </p:blipFill>
        <p:spPr>
          <a:xfrm>
            <a:off x="863600" y="3035750"/>
            <a:ext cx="507900" cy="507900"/>
          </a:xfrm>
          <a:prstGeom prst="rect">
            <a:avLst/>
          </a:prstGeom>
          <a:noFill/>
          <a:ln>
            <a:noFill/>
          </a:ln>
        </p:spPr>
      </p:pic>
      <p:pic>
        <p:nvPicPr>
          <p:cNvPr id="69" name="Google Shape;69;p5" title="2.png"/>
          <p:cNvPicPr preferRelativeResize="0"/>
          <p:nvPr/>
        </p:nvPicPr>
        <p:blipFill>
          <a:blip r:embed="rId9">
            <a:alphaModFix/>
          </a:blip>
          <a:stretch>
            <a:fillRect/>
          </a:stretch>
        </p:blipFill>
        <p:spPr>
          <a:xfrm>
            <a:off x="6759438" y="2869225"/>
            <a:ext cx="678525" cy="678525"/>
          </a:xfrm>
          <a:prstGeom prst="rect">
            <a:avLst/>
          </a:prstGeom>
          <a:noFill/>
          <a:ln>
            <a:noFill/>
          </a:ln>
        </p:spPr>
      </p:pic>
      <p:sp>
        <p:nvSpPr>
          <p:cNvPr id="70" name="Google Shape;70;p5"/>
          <p:cNvSpPr/>
          <p:nvPr/>
        </p:nvSpPr>
        <p:spPr>
          <a:xfrm>
            <a:off x="11020425" y="6410325"/>
            <a:ext cx="476400" cy="209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0</a:t>
            </a:r>
            <a:r>
              <a:rPr lang="en-US" sz="1200">
                <a:solidFill>
                  <a:srgbClr val="52627A"/>
                </a:solidFill>
                <a:latin typeface="Montserrat"/>
                <a:ea typeface="Montserrat"/>
                <a:cs typeface="Montserrat"/>
                <a:sym typeface="Montserrat"/>
              </a:rPr>
              <a:t>2</a:t>
            </a:r>
            <a:endParaRPr i="0" sz="12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F2FE"/>
        </a:solidFill>
      </p:bgPr>
    </p:bg>
    <p:spTree>
      <p:nvGrpSpPr>
        <p:cNvPr id="74" name="Shape 74"/>
        <p:cNvGrpSpPr/>
        <p:nvPr/>
      </p:nvGrpSpPr>
      <p:grpSpPr>
        <a:xfrm>
          <a:off x="0" y="0"/>
          <a:ext cx="0" cy="0"/>
          <a:chOff x="0" y="0"/>
          <a:chExt cx="0" cy="0"/>
        </a:xfrm>
      </p:grpSpPr>
      <p:sp>
        <p:nvSpPr>
          <p:cNvPr id="75" name="Google Shape;75;p6"/>
          <p:cNvSpPr txBox="1"/>
          <p:nvPr/>
        </p:nvSpPr>
        <p:spPr>
          <a:xfrm>
            <a:off x="685800" y="457200"/>
            <a:ext cx="10820400" cy="1238400"/>
          </a:xfrm>
          <a:prstGeom prst="rect">
            <a:avLst/>
          </a:prstGeom>
          <a:solidFill>
            <a:srgbClr val="000000">
              <a:alpha val="0"/>
            </a:srgbClr>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50"/>
              <a:buFont typeface="Arial"/>
              <a:buNone/>
            </a:pPr>
            <a:r>
              <a:rPr b="1" i="0" lang="en-US" u="none" cap="none" strike="noStrike">
                <a:solidFill>
                  <a:srgbClr val="0284C7"/>
                </a:solidFill>
                <a:latin typeface="Montserrat"/>
                <a:ea typeface="Montserrat"/>
                <a:cs typeface="Montserrat"/>
                <a:sym typeface="Montserrat"/>
              </a:rPr>
              <a:t>PREK–5 RESPONSIBLE EDTECH TASK FORCE</a:t>
            </a:r>
            <a:endParaRPr b="1" i="0" u="none" cap="none" strike="noStrike">
              <a:solidFill>
                <a:srgbClr val="0284C7"/>
              </a:solidFill>
              <a:latin typeface="Montserrat"/>
              <a:ea typeface="Montserrat"/>
              <a:cs typeface="Montserrat"/>
              <a:sym typeface="Montserrat"/>
            </a:endParaRPr>
          </a:p>
          <a:p>
            <a:pPr indent="0" lvl="0" marL="0" marR="0" rtl="0" algn="l">
              <a:lnSpc>
                <a:spcPct val="100000"/>
              </a:lnSpc>
              <a:spcBef>
                <a:spcPts val="450"/>
              </a:spcBef>
              <a:spcAft>
                <a:spcPts val="0"/>
              </a:spcAft>
              <a:buClr>
                <a:srgbClr val="000000"/>
              </a:buClr>
              <a:buSzPts val="3200"/>
              <a:buFont typeface="Arial"/>
              <a:buNone/>
            </a:pPr>
            <a:r>
              <a:rPr b="1" i="0" lang="en-US" sz="3200" u="none" cap="none" strike="noStrike">
                <a:solidFill>
                  <a:schemeClr val="dk1"/>
                </a:solidFill>
                <a:latin typeface="Montserrat"/>
                <a:ea typeface="Montserrat"/>
                <a:cs typeface="Montserrat"/>
                <a:sym typeface="Montserrat"/>
              </a:rPr>
              <a:t>Why a Structured Review Process Matters</a:t>
            </a:r>
            <a:endParaRPr b="1" i="0" sz="3200" u="none" cap="none" strike="noStrike">
              <a:solidFill>
                <a:schemeClr val="dk1"/>
              </a:solidFill>
              <a:latin typeface="Montserrat"/>
              <a:ea typeface="Montserrat"/>
              <a:cs typeface="Montserrat"/>
              <a:sym typeface="Montserrat"/>
            </a:endParaRPr>
          </a:p>
          <a:p>
            <a:pPr indent="0" lvl="0" marL="0" marR="0" rtl="0" algn="l">
              <a:lnSpc>
                <a:spcPct val="100000"/>
              </a:lnSpc>
              <a:spcBef>
                <a:spcPts val="750"/>
              </a:spcBef>
              <a:spcAft>
                <a:spcPts val="0"/>
              </a:spcAft>
              <a:buClr>
                <a:srgbClr val="000000"/>
              </a:buClr>
              <a:buSzPts val="1350"/>
              <a:buFont typeface="Arial"/>
              <a:buNone/>
            </a:pPr>
            <a:r>
              <a:rPr i="0" lang="en-US" sz="1650" u="none" cap="none" strike="noStrike">
                <a:solidFill>
                  <a:schemeClr val="dk1"/>
                </a:solidFill>
                <a:latin typeface="Montserrat"/>
                <a:ea typeface="Montserrat"/>
                <a:cs typeface="Montserrat"/>
                <a:sym typeface="Montserrat"/>
              </a:rPr>
              <a:t>Evaluating a defined learning experience—not just a software license—protects young learners and anchors adoption in real evidence.</a:t>
            </a:r>
            <a:endParaRPr i="0" sz="1650" u="none" cap="none" strike="noStrike">
              <a:solidFill>
                <a:schemeClr val="dk1"/>
              </a:solidFill>
              <a:latin typeface="Montserrat"/>
              <a:ea typeface="Montserrat"/>
              <a:cs typeface="Montserrat"/>
              <a:sym typeface="Montserrat"/>
            </a:endParaRPr>
          </a:p>
        </p:txBody>
      </p:sp>
      <p:grpSp>
        <p:nvGrpSpPr>
          <p:cNvPr id="76" name="Google Shape;76;p6"/>
          <p:cNvGrpSpPr/>
          <p:nvPr/>
        </p:nvGrpSpPr>
        <p:grpSpPr>
          <a:xfrm>
            <a:off x="4381500" y="1905000"/>
            <a:ext cx="3429000" cy="2571900"/>
            <a:chOff x="0" y="0"/>
            <a:chExt cx="3429000" cy="2571900"/>
          </a:xfrm>
        </p:grpSpPr>
        <p:sp>
          <p:nvSpPr>
            <p:cNvPr id="77" name="Google Shape;77;p6"/>
            <p:cNvSpPr/>
            <p:nvPr/>
          </p:nvSpPr>
          <p:spPr>
            <a:xfrm>
              <a:off x="0" y="0"/>
              <a:ext cx="3429000" cy="2571900"/>
            </a:xfrm>
            <a:prstGeom prst="roundRect">
              <a:avLst>
                <a:gd fmla="val 5925" name="adj"/>
              </a:avLst>
            </a:prstGeom>
            <a:solidFill>
              <a:srgbClr val="FFFFFF"/>
            </a:solidFill>
            <a:ln cap="flat" cmpd="sng" w="14300">
              <a:solidFill>
                <a:srgbClr val="0284C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6"/>
            <p:cNvSpPr/>
            <p:nvPr/>
          </p:nvSpPr>
          <p:spPr>
            <a:xfrm>
              <a:off x="266700" y="266700"/>
              <a:ext cx="495300" cy="495300"/>
            </a:xfrm>
            <a:prstGeom prst="roundRect">
              <a:avLst>
                <a:gd fmla="val 26923" name="adj"/>
              </a:avLst>
            </a:prstGeom>
            <a:solidFill>
              <a:srgbClr val="FEF3C7"/>
            </a:solidFill>
            <a:ln cap="flat" cmpd="sng" w="9525">
              <a:solidFill>
                <a:srgbClr val="0284C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6"/>
            <p:cNvSpPr txBox="1"/>
            <p:nvPr/>
          </p:nvSpPr>
          <p:spPr>
            <a:xfrm>
              <a:off x="266700" y="301752"/>
              <a:ext cx="495300" cy="4953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US" sz="2400">
                  <a:solidFill>
                    <a:srgbClr val="0284C7"/>
                  </a:solidFill>
                  <a:latin typeface="Material Icons"/>
                  <a:ea typeface="Material Icons"/>
                  <a:cs typeface="Material Icons"/>
                  <a:sym typeface="Material Icons"/>
                </a:rPr>
                <a:t>travel_</a:t>
              </a:r>
              <a:r>
                <a:rPr lang="en-US" sz="2400">
                  <a:solidFill>
                    <a:srgbClr val="D97706"/>
                  </a:solidFill>
                  <a:latin typeface="Material Icons"/>
                  <a:ea typeface="Material Icons"/>
                  <a:cs typeface="Material Icons"/>
                  <a:sym typeface="Material Icons"/>
                </a:rPr>
                <a:t>verified</a:t>
              </a:r>
              <a:endParaRPr sz="2400">
                <a:solidFill>
                  <a:srgbClr val="D97706"/>
                </a:solidFill>
                <a:latin typeface="Material Icons"/>
                <a:ea typeface="Material Icons"/>
                <a:cs typeface="Material Icons"/>
                <a:sym typeface="Material Icons"/>
              </a:endParaRPr>
            </a:p>
            <a:p>
              <a:pPr indent="0" lvl="0" marL="0" marR="0" rtl="0" algn="ctr">
                <a:lnSpc>
                  <a:spcPct val="100000"/>
                </a:lnSpc>
                <a:spcBef>
                  <a:spcPts val="0"/>
                </a:spcBef>
                <a:spcAft>
                  <a:spcPts val="0"/>
                </a:spcAft>
                <a:buClr>
                  <a:srgbClr val="000000"/>
                </a:buClr>
                <a:buSzPts val="2400"/>
                <a:buFont typeface="Arial"/>
                <a:buNone/>
              </a:pPr>
              <a:r>
                <a:t/>
              </a:r>
              <a:endParaRPr sz="2400">
                <a:solidFill>
                  <a:srgbClr val="0284C7"/>
                </a:solidFill>
                <a:latin typeface="Material Icons"/>
                <a:ea typeface="Material Icons"/>
                <a:cs typeface="Material Icons"/>
                <a:sym typeface="Material Icons"/>
              </a:endParaRPr>
            </a:p>
            <a:p>
              <a:pPr indent="0" lvl="0" marL="0" marR="0" rtl="0" algn="ctr">
                <a:lnSpc>
                  <a:spcPct val="100000"/>
                </a:lnSpc>
                <a:spcBef>
                  <a:spcPts val="0"/>
                </a:spcBef>
                <a:spcAft>
                  <a:spcPts val="0"/>
                </a:spcAft>
                <a:buClr>
                  <a:srgbClr val="000000"/>
                </a:buClr>
                <a:buSzPts val="2400"/>
                <a:buFont typeface="Arial"/>
                <a:buNone/>
              </a:pPr>
              <a:r>
                <a:t/>
              </a:r>
              <a:endParaRPr sz="2400">
                <a:solidFill>
                  <a:srgbClr val="0284C7"/>
                </a:solidFill>
                <a:latin typeface="Material Icons"/>
                <a:ea typeface="Material Icons"/>
                <a:cs typeface="Material Icons"/>
                <a:sym typeface="Material Icons"/>
              </a:endParaRPr>
            </a:p>
            <a:p>
              <a:pPr indent="0" lvl="0" marL="0" marR="0" rtl="0" algn="ctr">
                <a:lnSpc>
                  <a:spcPct val="100000"/>
                </a:lnSpc>
                <a:spcBef>
                  <a:spcPts val="0"/>
                </a:spcBef>
                <a:spcAft>
                  <a:spcPts val="0"/>
                </a:spcAft>
                <a:buClr>
                  <a:srgbClr val="000000"/>
                </a:buClr>
                <a:buSzPts val="2400"/>
                <a:buFont typeface="Arial"/>
                <a:buNone/>
              </a:pPr>
              <a:r>
                <a:t/>
              </a:r>
              <a:endParaRPr sz="2400">
                <a:solidFill>
                  <a:srgbClr val="0284C7"/>
                </a:solidFill>
                <a:latin typeface="Material Icons"/>
                <a:ea typeface="Material Icons"/>
                <a:cs typeface="Material Icons"/>
                <a:sym typeface="Material Icons"/>
              </a:endParaRPr>
            </a:p>
            <a:p>
              <a:pPr indent="0" lvl="0" marL="0" marR="0" rtl="0" algn="ctr">
                <a:lnSpc>
                  <a:spcPct val="100000"/>
                </a:lnSpc>
                <a:spcBef>
                  <a:spcPts val="0"/>
                </a:spcBef>
                <a:spcAft>
                  <a:spcPts val="0"/>
                </a:spcAft>
                <a:buClr>
                  <a:srgbClr val="000000"/>
                </a:buClr>
                <a:buSzPts val="2400"/>
                <a:buFont typeface="Arial"/>
                <a:buNone/>
              </a:pPr>
              <a:r>
                <a:t/>
              </a:r>
              <a:endParaRPr sz="2400">
                <a:solidFill>
                  <a:srgbClr val="0284C7"/>
                </a:solidFill>
                <a:latin typeface="Material Icons"/>
                <a:ea typeface="Material Icons"/>
                <a:cs typeface="Material Icons"/>
                <a:sym typeface="Material Icons"/>
              </a:endParaRPr>
            </a:p>
            <a:p>
              <a:pPr indent="0" lvl="0" marL="0" marR="0" rtl="0" algn="ctr">
                <a:lnSpc>
                  <a:spcPct val="100000"/>
                </a:lnSpc>
                <a:spcBef>
                  <a:spcPts val="0"/>
                </a:spcBef>
                <a:spcAft>
                  <a:spcPts val="0"/>
                </a:spcAft>
                <a:buClr>
                  <a:srgbClr val="000000"/>
                </a:buClr>
                <a:buSzPts val="2400"/>
                <a:buFont typeface="Arial"/>
                <a:buNone/>
              </a:pPr>
              <a:r>
                <a:t/>
              </a:r>
              <a:endParaRPr sz="2400">
                <a:solidFill>
                  <a:srgbClr val="0284C7"/>
                </a:solidFill>
                <a:latin typeface="Material Icons"/>
                <a:ea typeface="Material Icons"/>
                <a:cs typeface="Material Icons"/>
                <a:sym typeface="Material Icons"/>
              </a:endParaRPr>
            </a:p>
            <a:p>
              <a:pPr indent="0" lvl="0" marL="0" marR="0" rtl="0" algn="ctr">
                <a:lnSpc>
                  <a:spcPct val="100000"/>
                </a:lnSpc>
                <a:spcBef>
                  <a:spcPts val="0"/>
                </a:spcBef>
                <a:spcAft>
                  <a:spcPts val="0"/>
                </a:spcAft>
                <a:buClr>
                  <a:srgbClr val="000000"/>
                </a:buClr>
                <a:buSzPts val="2400"/>
                <a:buFont typeface="Arial"/>
                <a:buNone/>
              </a:pPr>
              <a:r>
                <a:t/>
              </a:r>
              <a:endParaRPr sz="2400">
                <a:solidFill>
                  <a:srgbClr val="0284C7"/>
                </a:solidFill>
                <a:latin typeface="Material Icons"/>
                <a:ea typeface="Material Icons"/>
                <a:cs typeface="Material Icons"/>
                <a:sym typeface="Material Icons"/>
              </a:endParaRPr>
            </a:p>
            <a:p>
              <a:pPr indent="0" lvl="0" marL="0" marR="0" rtl="0" algn="ctr">
                <a:lnSpc>
                  <a:spcPct val="100000"/>
                </a:lnSpc>
                <a:spcBef>
                  <a:spcPts val="0"/>
                </a:spcBef>
                <a:spcAft>
                  <a:spcPts val="0"/>
                </a:spcAft>
                <a:buClr>
                  <a:srgbClr val="000000"/>
                </a:buClr>
                <a:buSzPts val="2400"/>
                <a:buFont typeface="Arial"/>
                <a:buNone/>
              </a:pPr>
              <a:r>
                <a:t/>
              </a:r>
              <a:endParaRPr sz="2400">
                <a:solidFill>
                  <a:srgbClr val="0284C7"/>
                </a:solidFill>
                <a:latin typeface="Material Icons"/>
                <a:ea typeface="Material Icons"/>
                <a:cs typeface="Material Icons"/>
                <a:sym typeface="Material Icons"/>
              </a:endParaRPr>
            </a:p>
          </p:txBody>
        </p:sp>
        <p:sp>
          <p:nvSpPr>
            <p:cNvPr id="80" name="Google Shape;80;p6"/>
            <p:cNvSpPr txBox="1"/>
            <p:nvPr/>
          </p:nvSpPr>
          <p:spPr>
            <a:xfrm>
              <a:off x="266700" y="914400"/>
              <a:ext cx="2895600" cy="1390800"/>
            </a:xfrm>
            <a:prstGeom prst="rect">
              <a:avLst/>
            </a:prstGeom>
            <a:solidFill>
              <a:srgbClr val="000000">
                <a:alpha val="0"/>
              </a:srgbClr>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F172A"/>
                  </a:solidFill>
                  <a:latin typeface="Montserrat"/>
                  <a:ea typeface="Montserrat"/>
                  <a:cs typeface="Montserrat"/>
                  <a:sym typeface="Montserrat"/>
                </a:rPr>
                <a:t>Separates Claims from Proof</a:t>
              </a:r>
              <a:endParaRPr b="1" i="0" sz="1700" u="none" cap="none" strike="noStrike">
                <a:solidFill>
                  <a:srgbClr val="0F172A"/>
                </a:solidFill>
                <a:latin typeface="Montserrat"/>
                <a:ea typeface="Montserrat"/>
                <a:cs typeface="Montserrat"/>
                <a:sym typeface="Montserrat"/>
              </a:endParaRPr>
            </a:p>
            <a:p>
              <a:pPr indent="0" lvl="0" marL="0" marR="0" rtl="0" algn="l">
                <a:lnSpc>
                  <a:spcPct val="100000"/>
                </a:lnSpc>
                <a:spcBef>
                  <a:spcPts val="600"/>
                </a:spcBef>
                <a:spcAft>
                  <a:spcPts val="0"/>
                </a:spcAft>
                <a:buClr>
                  <a:srgbClr val="000000"/>
                </a:buClr>
                <a:buSzPts val="1300"/>
                <a:buFont typeface="Arial"/>
                <a:buNone/>
              </a:pPr>
              <a:r>
                <a:rPr i="0" lang="en-US" sz="1300" u="none" cap="none" strike="noStrike">
                  <a:solidFill>
                    <a:schemeClr val="dk1"/>
                  </a:solidFill>
                  <a:latin typeface="Montserrat"/>
                  <a:ea typeface="Montserrat"/>
                  <a:cs typeface="Montserrat"/>
                  <a:sym typeface="Montserrat"/>
                </a:rPr>
                <a:t>D</a:t>
              </a:r>
              <a:r>
                <a:rPr i="0" lang="en-US" sz="1300" u="none" cap="none" strike="noStrike">
                  <a:solidFill>
                    <a:schemeClr val="dk1"/>
                  </a:solidFill>
                  <a:latin typeface="Montserrat"/>
                  <a:ea typeface="Montserrat"/>
                  <a:cs typeface="Montserrat"/>
                  <a:sym typeface="Montserrat"/>
                </a:rPr>
                <a:t>istinguishes sound instructional design from verified outcome evid</a:t>
              </a:r>
              <a:r>
                <a:rPr i="0" lang="en-US" sz="1300" u="none" cap="none" strike="noStrike">
                  <a:solidFill>
                    <a:schemeClr val="dk1"/>
                  </a:solidFill>
                  <a:latin typeface="Montserrat"/>
                  <a:ea typeface="Montserrat"/>
                  <a:cs typeface="Montserrat"/>
                  <a:sym typeface="Montserrat"/>
                </a:rPr>
                <a:t>e</a:t>
              </a:r>
              <a:r>
                <a:rPr i="0" lang="en-US" sz="1300" u="none" cap="none" strike="noStrike">
                  <a:solidFill>
                    <a:schemeClr val="dk1"/>
                  </a:solidFill>
                  <a:latin typeface="Montserrat"/>
                  <a:ea typeface="Montserrat"/>
                  <a:cs typeface="Montserrat"/>
                  <a:sym typeface="Montserrat"/>
                </a:rPr>
                <a:t>n</a:t>
              </a:r>
              <a:r>
                <a:rPr i="0" lang="en-US" sz="1300" u="none" cap="none" strike="noStrike">
                  <a:solidFill>
                    <a:schemeClr val="dk1"/>
                  </a:solidFill>
                  <a:latin typeface="Montserrat"/>
                  <a:ea typeface="Montserrat"/>
                  <a:cs typeface="Montserrat"/>
                  <a:sym typeface="Montserrat"/>
                </a:rPr>
                <a:t>ce.</a:t>
              </a:r>
              <a:endParaRPr i="0" sz="1300" u="none" cap="none" strike="noStrike">
                <a:solidFill>
                  <a:schemeClr val="dk1"/>
                </a:solidFill>
                <a:latin typeface="Montserrat"/>
                <a:ea typeface="Montserrat"/>
                <a:cs typeface="Montserrat"/>
                <a:sym typeface="Montserrat"/>
              </a:endParaRPr>
            </a:p>
          </p:txBody>
        </p:sp>
      </p:grpSp>
      <p:grpSp>
        <p:nvGrpSpPr>
          <p:cNvPr id="81" name="Google Shape;81;p6"/>
          <p:cNvGrpSpPr/>
          <p:nvPr/>
        </p:nvGrpSpPr>
        <p:grpSpPr>
          <a:xfrm>
            <a:off x="8077200" y="1905000"/>
            <a:ext cx="3429000" cy="2571900"/>
            <a:chOff x="0" y="0"/>
            <a:chExt cx="3429000" cy="2571900"/>
          </a:xfrm>
        </p:grpSpPr>
        <p:sp>
          <p:nvSpPr>
            <p:cNvPr id="82" name="Google Shape;82;p6"/>
            <p:cNvSpPr/>
            <p:nvPr/>
          </p:nvSpPr>
          <p:spPr>
            <a:xfrm>
              <a:off x="0" y="0"/>
              <a:ext cx="3429000" cy="2571900"/>
            </a:xfrm>
            <a:prstGeom prst="roundRect">
              <a:avLst>
                <a:gd fmla="val 5925" name="adj"/>
              </a:avLst>
            </a:prstGeom>
            <a:solidFill>
              <a:srgbClr val="FFFFFF"/>
            </a:solidFill>
            <a:ln cap="flat" cmpd="sng" w="14300">
              <a:solidFill>
                <a:srgbClr val="0284C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6"/>
            <p:cNvSpPr/>
            <p:nvPr/>
          </p:nvSpPr>
          <p:spPr>
            <a:xfrm>
              <a:off x="266700" y="266700"/>
              <a:ext cx="495300" cy="495300"/>
            </a:xfrm>
            <a:prstGeom prst="roundRect">
              <a:avLst>
                <a:gd fmla="val 26923" name="adj"/>
              </a:avLst>
            </a:prstGeom>
            <a:solidFill>
              <a:srgbClr val="DCFCE7"/>
            </a:solidFill>
            <a:ln cap="flat" cmpd="sng" w="9525">
              <a:solidFill>
                <a:srgbClr val="0284C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6"/>
            <p:cNvSpPr txBox="1"/>
            <p:nvPr/>
          </p:nvSpPr>
          <p:spPr>
            <a:xfrm>
              <a:off x="266700" y="301752"/>
              <a:ext cx="495300" cy="4953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t/>
              </a:r>
              <a:endParaRPr sz="2400">
                <a:solidFill>
                  <a:srgbClr val="16A34A"/>
                </a:solidFill>
                <a:latin typeface="Material Icons"/>
                <a:ea typeface="Material Icons"/>
                <a:cs typeface="Material Icons"/>
                <a:sym typeface="Material Icons"/>
              </a:endParaRPr>
            </a:p>
            <a:p>
              <a:pPr indent="0" lvl="0" marL="0" rtl="0" algn="ctr">
                <a:spcBef>
                  <a:spcPts val="0"/>
                </a:spcBef>
                <a:spcAft>
                  <a:spcPts val="0"/>
                </a:spcAft>
                <a:buClr>
                  <a:schemeClr val="dk1"/>
                </a:buClr>
                <a:buSzPts val="1100"/>
                <a:buFont typeface="Arial"/>
                <a:buNone/>
              </a:pPr>
              <a:r>
                <a:rPr lang="en-US" sz="2400">
                  <a:solidFill>
                    <a:srgbClr val="16A34A"/>
                  </a:solidFill>
                  <a:latin typeface="Material Icons"/>
                  <a:ea typeface="Material Icons"/>
                  <a:cs typeface="Material Icons"/>
                  <a:sym typeface="Material Icons"/>
                </a:rPr>
                <a:t>g</a:t>
              </a:r>
              <a:r>
                <a:rPr lang="en-US" sz="2400">
                  <a:solidFill>
                    <a:srgbClr val="16A34A"/>
                  </a:solidFill>
                  <a:latin typeface="Material Icons"/>
                  <a:ea typeface="Material Icons"/>
                  <a:cs typeface="Material Icons"/>
                  <a:sym typeface="Material Icons"/>
                </a:rPr>
                <a:t>avel</a:t>
              </a:r>
              <a:endParaRPr sz="2400">
                <a:solidFill>
                  <a:srgbClr val="16A34A"/>
                </a:solidFill>
                <a:latin typeface="Material Icons"/>
                <a:ea typeface="Material Icons"/>
                <a:cs typeface="Material Icons"/>
                <a:sym typeface="Material Icons"/>
              </a:endParaRPr>
            </a:p>
            <a:p>
              <a:pPr indent="0" lvl="0" marL="0" marR="0" rtl="0" algn="ctr">
                <a:lnSpc>
                  <a:spcPct val="100000"/>
                </a:lnSpc>
                <a:spcBef>
                  <a:spcPts val="0"/>
                </a:spcBef>
                <a:spcAft>
                  <a:spcPts val="0"/>
                </a:spcAft>
                <a:buClr>
                  <a:srgbClr val="000000"/>
                </a:buClr>
                <a:buSzPts val="2400"/>
                <a:buFont typeface="Arial"/>
                <a:buNone/>
              </a:pPr>
              <a:r>
                <a:t/>
              </a:r>
              <a:endParaRPr sz="2400">
                <a:solidFill>
                  <a:srgbClr val="16A34A"/>
                </a:solidFill>
                <a:latin typeface="Mate"/>
                <a:ea typeface="Mate"/>
                <a:cs typeface="Mate"/>
                <a:sym typeface="Mate"/>
              </a:endParaRPr>
            </a:p>
          </p:txBody>
        </p:sp>
        <p:sp>
          <p:nvSpPr>
            <p:cNvPr id="85" name="Google Shape;85;p6"/>
            <p:cNvSpPr txBox="1"/>
            <p:nvPr/>
          </p:nvSpPr>
          <p:spPr>
            <a:xfrm>
              <a:off x="266700" y="914400"/>
              <a:ext cx="2895600" cy="1390800"/>
            </a:xfrm>
            <a:prstGeom prst="rect">
              <a:avLst/>
            </a:prstGeom>
            <a:solidFill>
              <a:srgbClr val="000000">
                <a:alpha val="0"/>
              </a:srgbClr>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F172A"/>
                  </a:solidFill>
                  <a:latin typeface="Montserrat"/>
                  <a:ea typeface="Montserrat"/>
                  <a:cs typeface="Montserrat"/>
                  <a:sym typeface="Montserrat"/>
                </a:rPr>
                <a:t>Enforces Early Safeguards</a:t>
              </a:r>
              <a:endParaRPr b="1" i="0" sz="1700" u="none" cap="none" strike="noStrike">
                <a:solidFill>
                  <a:srgbClr val="0F172A"/>
                </a:solidFill>
                <a:latin typeface="Montserrat"/>
                <a:ea typeface="Montserrat"/>
                <a:cs typeface="Montserrat"/>
                <a:sym typeface="Montserrat"/>
              </a:endParaRPr>
            </a:p>
            <a:p>
              <a:pPr indent="0" lvl="0" marL="0" marR="0" rtl="0" algn="l">
                <a:lnSpc>
                  <a:spcPct val="100000"/>
                </a:lnSpc>
                <a:spcBef>
                  <a:spcPts val="600"/>
                </a:spcBef>
                <a:spcAft>
                  <a:spcPts val="0"/>
                </a:spcAft>
                <a:buClr>
                  <a:srgbClr val="000000"/>
                </a:buClr>
                <a:buSzPts val="1300"/>
                <a:buFont typeface="Arial"/>
                <a:buNone/>
              </a:pPr>
              <a:r>
                <a:rPr i="0" lang="en-US" sz="1300" u="none" cap="none" strike="noStrike">
                  <a:solidFill>
                    <a:schemeClr val="dk1"/>
                  </a:solidFill>
                  <a:latin typeface="Montserrat"/>
                  <a:ea typeface="Montserrat"/>
                  <a:cs typeface="Montserrat"/>
                  <a:sym typeface="Montserrat"/>
                </a:rPr>
                <a:t>Catches accessibility barriers and privacy gaps before classroom pilots.</a:t>
              </a:r>
              <a:endParaRPr i="0" sz="1300" u="none" cap="none" strike="noStrike">
                <a:solidFill>
                  <a:schemeClr val="dk1"/>
                </a:solidFill>
                <a:latin typeface="Montserrat"/>
                <a:ea typeface="Montserrat"/>
                <a:cs typeface="Montserrat"/>
                <a:sym typeface="Montserrat"/>
              </a:endParaRPr>
            </a:p>
          </p:txBody>
        </p:sp>
      </p:grpSp>
      <p:grpSp>
        <p:nvGrpSpPr>
          <p:cNvPr id="86" name="Google Shape;86;p6"/>
          <p:cNvGrpSpPr/>
          <p:nvPr/>
        </p:nvGrpSpPr>
        <p:grpSpPr>
          <a:xfrm>
            <a:off x="685800" y="4762500"/>
            <a:ext cx="10820400" cy="1047900"/>
            <a:chOff x="0" y="0"/>
            <a:chExt cx="10820400" cy="1047900"/>
          </a:xfrm>
        </p:grpSpPr>
        <p:sp>
          <p:nvSpPr>
            <p:cNvPr id="87" name="Google Shape;87;p6"/>
            <p:cNvSpPr/>
            <p:nvPr/>
          </p:nvSpPr>
          <p:spPr>
            <a:xfrm>
              <a:off x="0" y="0"/>
              <a:ext cx="10820400" cy="1047900"/>
            </a:xfrm>
            <a:prstGeom prst="roundRect">
              <a:avLst>
                <a:gd fmla="val 14545" name="adj"/>
              </a:avLst>
            </a:prstGeom>
            <a:solidFill>
              <a:srgbClr val="0F172A"/>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6"/>
            <p:cNvSpPr txBox="1"/>
            <p:nvPr/>
          </p:nvSpPr>
          <p:spPr>
            <a:xfrm>
              <a:off x="304800" y="190500"/>
              <a:ext cx="3619500" cy="66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38BDF8"/>
                  </a:solidFill>
                  <a:latin typeface="Montserrat"/>
                  <a:ea typeface="Montserrat"/>
                  <a:cs typeface="Montserrat"/>
                  <a:sym typeface="Montserrat"/>
                </a:rPr>
                <a:t>6 Categories · 36 Checks</a:t>
              </a:r>
              <a:endParaRPr b="1" i="0" sz="2100" u="none" cap="none" strike="noStrike">
                <a:solidFill>
                  <a:srgbClr val="38BDF8"/>
                </a:solidFill>
                <a:latin typeface="Montserrat"/>
                <a:ea typeface="Montserrat"/>
                <a:cs typeface="Montserrat"/>
                <a:sym typeface="Montserrat"/>
              </a:endParaRPr>
            </a:p>
          </p:txBody>
        </p:sp>
        <p:cxnSp>
          <p:nvCxnSpPr>
            <p:cNvPr id="89" name="Google Shape;89;p6"/>
            <p:cNvCxnSpPr/>
            <p:nvPr/>
          </p:nvCxnSpPr>
          <p:spPr>
            <a:xfrm>
              <a:off x="4095750" y="238125"/>
              <a:ext cx="0" cy="571500"/>
            </a:xfrm>
            <a:prstGeom prst="straightConnector1">
              <a:avLst/>
            </a:prstGeom>
            <a:solidFill>
              <a:srgbClr val="FFFFFF"/>
            </a:solidFill>
            <a:ln cap="flat" cmpd="sng" w="14300">
              <a:solidFill>
                <a:srgbClr val="334155"/>
              </a:solidFill>
              <a:prstDash val="solid"/>
              <a:round/>
              <a:headEnd len="sm" w="sm" type="none"/>
              <a:tailEnd len="sm" w="sm" type="none"/>
            </a:ln>
          </p:spPr>
        </p:cxnSp>
        <p:sp>
          <p:nvSpPr>
            <p:cNvPr id="90" name="Google Shape;90;p6"/>
            <p:cNvSpPr txBox="1"/>
            <p:nvPr/>
          </p:nvSpPr>
          <p:spPr>
            <a:xfrm>
              <a:off x="4381500" y="190500"/>
              <a:ext cx="4381500" cy="66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350"/>
                <a:buFont typeface="Arial"/>
                <a:buNone/>
              </a:pPr>
              <a:r>
                <a:rPr i="0" lang="en-US" sz="1350" u="none" cap="none" strike="noStrike">
                  <a:solidFill>
                    <a:srgbClr val="E2E8F0"/>
                  </a:solidFill>
                  <a:latin typeface="Montserrat"/>
                  <a:ea typeface="Montserrat"/>
                  <a:cs typeface="Montserrat"/>
                  <a:sym typeface="Montserrat"/>
                </a:rPr>
                <a:t>Moving SEAs and LEAs from ad-hoc tool vetting to conditional, accountable decisions.</a:t>
              </a:r>
              <a:endParaRPr i="0" sz="1350" u="none" cap="none" strike="noStrike">
                <a:solidFill>
                  <a:srgbClr val="E2E8F0"/>
                </a:solidFill>
                <a:latin typeface="Montserrat"/>
                <a:ea typeface="Montserrat"/>
                <a:cs typeface="Montserrat"/>
                <a:sym typeface="Montserrat"/>
              </a:endParaRPr>
            </a:p>
          </p:txBody>
        </p:sp>
        <p:sp>
          <p:nvSpPr>
            <p:cNvPr id="91" name="Google Shape;91;p6"/>
            <p:cNvSpPr txBox="1"/>
            <p:nvPr/>
          </p:nvSpPr>
          <p:spPr>
            <a:xfrm>
              <a:off x="8541450" y="190500"/>
              <a:ext cx="1974000" cy="6669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1050"/>
                <a:buFont typeface="Arial"/>
                <a:buNone/>
              </a:pPr>
              <a:r>
                <a:rPr b="1" i="0" lang="en-US" sz="1200" u="none" cap="none" strike="noStrike">
                  <a:solidFill>
                    <a:srgbClr val="38BDF8"/>
                  </a:solidFill>
                  <a:latin typeface="Montserrat"/>
                  <a:ea typeface="Montserrat"/>
                  <a:cs typeface="Montserrat"/>
                  <a:sym typeface="Montserrat"/>
                </a:rPr>
                <a:t>DECISION INTEGRITY</a:t>
              </a:r>
              <a:endParaRPr b="1" i="0" sz="1200" u="none" cap="none" strike="noStrike">
                <a:solidFill>
                  <a:srgbClr val="38BDF8"/>
                </a:solidFill>
                <a:latin typeface="Montserrat"/>
                <a:ea typeface="Montserrat"/>
                <a:cs typeface="Montserrat"/>
                <a:sym typeface="Montserrat"/>
              </a:endParaRPr>
            </a:p>
          </p:txBody>
        </p:sp>
      </p:grpSp>
      <p:sp>
        <p:nvSpPr>
          <p:cNvPr id="92" name="Google Shape;92;p6"/>
          <p:cNvSpPr txBox="1"/>
          <p:nvPr/>
        </p:nvSpPr>
        <p:spPr>
          <a:xfrm>
            <a:off x="942900" y="2186602"/>
            <a:ext cx="495300" cy="4953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US" sz="2400">
                <a:solidFill>
                  <a:srgbClr val="0284C7"/>
                </a:solidFill>
                <a:latin typeface="Material Icons"/>
                <a:ea typeface="Material Icons"/>
                <a:cs typeface="Material Icons"/>
                <a:sym typeface="Material Icons"/>
              </a:rPr>
              <a:t>travel_explore</a:t>
            </a:r>
            <a:endParaRPr sz="2400">
              <a:solidFill>
                <a:srgbClr val="0284C7"/>
              </a:solidFill>
              <a:latin typeface="Material Icons"/>
              <a:ea typeface="Material Icons"/>
              <a:cs typeface="Material Icons"/>
              <a:sym typeface="Material Icons"/>
            </a:endParaRPr>
          </a:p>
        </p:txBody>
      </p:sp>
      <p:grpSp>
        <p:nvGrpSpPr>
          <p:cNvPr id="93" name="Google Shape;93;p6"/>
          <p:cNvGrpSpPr/>
          <p:nvPr/>
        </p:nvGrpSpPr>
        <p:grpSpPr>
          <a:xfrm>
            <a:off x="685800" y="1905000"/>
            <a:ext cx="3429000" cy="2571900"/>
            <a:chOff x="0" y="0"/>
            <a:chExt cx="3429000" cy="2571900"/>
          </a:xfrm>
        </p:grpSpPr>
        <p:sp>
          <p:nvSpPr>
            <p:cNvPr id="94" name="Google Shape;94;p6"/>
            <p:cNvSpPr/>
            <p:nvPr/>
          </p:nvSpPr>
          <p:spPr>
            <a:xfrm>
              <a:off x="0" y="0"/>
              <a:ext cx="3429000" cy="2571900"/>
            </a:xfrm>
            <a:prstGeom prst="roundRect">
              <a:avLst>
                <a:gd fmla="val 5925" name="adj"/>
              </a:avLst>
            </a:prstGeom>
            <a:solidFill>
              <a:srgbClr val="FFFFFF"/>
            </a:solidFill>
            <a:ln cap="flat" cmpd="sng" w="14300">
              <a:solidFill>
                <a:srgbClr val="0284C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6"/>
            <p:cNvSpPr/>
            <p:nvPr/>
          </p:nvSpPr>
          <p:spPr>
            <a:xfrm>
              <a:off x="266700" y="266700"/>
              <a:ext cx="495300" cy="495300"/>
            </a:xfrm>
            <a:prstGeom prst="roundRect">
              <a:avLst>
                <a:gd fmla="val 26923" name="adj"/>
              </a:avLst>
            </a:prstGeom>
            <a:solidFill>
              <a:srgbClr val="E0F2FE"/>
            </a:solidFill>
            <a:ln cap="flat" cmpd="sng" w="9525">
              <a:solidFill>
                <a:srgbClr val="0284C7"/>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6"/>
            <p:cNvSpPr txBox="1"/>
            <p:nvPr/>
          </p:nvSpPr>
          <p:spPr>
            <a:xfrm>
              <a:off x="266700" y="914400"/>
              <a:ext cx="2895600" cy="1390800"/>
            </a:xfrm>
            <a:prstGeom prst="rect">
              <a:avLst/>
            </a:prstGeom>
            <a:solidFill>
              <a:srgbClr val="000000">
                <a:alpha val="0"/>
              </a:srgbClr>
            </a:solidFill>
            <a:ln cap="flat" cmpd="sng" w="9525">
              <a:solidFill>
                <a:schemeClr val="lt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F172A"/>
                  </a:solidFill>
                  <a:latin typeface="Montserrat"/>
                  <a:ea typeface="Montserrat"/>
                  <a:cs typeface="Montserrat"/>
                  <a:sym typeface="Montserrat"/>
                </a:rPr>
                <a:t>Evaluates Context of Use</a:t>
              </a:r>
              <a:endParaRPr b="1" i="0" sz="1700" u="none" cap="none" strike="noStrike">
                <a:solidFill>
                  <a:srgbClr val="0F172A"/>
                </a:solidFill>
                <a:latin typeface="Montserrat"/>
                <a:ea typeface="Montserrat"/>
                <a:cs typeface="Montserrat"/>
                <a:sym typeface="Montserrat"/>
              </a:endParaRPr>
            </a:p>
            <a:p>
              <a:pPr indent="0" lvl="0" marL="0" marR="0" rtl="0" algn="l">
                <a:lnSpc>
                  <a:spcPct val="100000"/>
                </a:lnSpc>
                <a:spcBef>
                  <a:spcPts val="600"/>
                </a:spcBef>
                <a:spcAft>
                  <a:spcPts val="0"/>
                </a:spcAft>
                <a:buClr>
                  <a:srgbClr val="000000"/>
                </a:buClr>
                <a:buSzPts val="1300"/>
                <a:buFont typeface="Arial"/>
                <a:buNone/>
              </a:pPr>
              <a:r>
                <a:rPr i="0" lang="en-US" sz="1300" u="none" cap="none" strike="noStrike">
                  <a:solidFill>
                    <a:schemeClr val="dk1"/>
                  </a:solidFill>
                  <a:latin typeface="Montserrat"/>
                  <a:ea typeface="Montserrat"/>
                  <a:cs typeface="Montserrat"/>
                  <a:sym typeface="Montserrat"/>
                </a:rPr>
                <a:t>Examines learner actions, adult mediation, and displaced activities.</a:t>
              </a:r>
              <a:endParaRPr i="0" sz="1300" u="none" cap="none" strike="noStrike">
                <a:solidFill>
                  <a:schemeClr val="dk1"/>
                </a:solidFill>
                <a:latin typeface="Montserrat"/>
                <a:ea typeface="Montserrat"/>
                <a:cs typeface="Montserrat"/>
                <a:sym typeface="Montserrat"/>
              </a:endParaRPr>
            </a:p>
          </p:txBody>
        </p:sp>
        <p:sp>
          <p:nvSpPr>
            <p:cNvPr id="97" name="Google Shape;97;p6"/>
            <p:cNvSpPr txBox="1"/>
            <p:nvPr/>
          </p:nvSpPr>
          <p:spPr>
            <a:xfrm>
              <a:off x="266700" y="301752"/>
              <a:ext cx="495300" cy="4953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US" sz="2400">
                  <a:solidFill>
                    <a:srgbClr val="0284C7"/>
                  </a:solidFill>
                  <a:latin typeface="Material Icons"/>
                  <a:ea typeface="Material Icons"/>
                  <a:cs typeface="Material Icons"/>
                  <a:sym typeface="Material Icons"/>
                </a:rPr>
                <a:t>travel_explore</a:t>
              </a:r>
              <a:endParaRPr sz="2400">
                <a:solidFill>
                  <a:srgbClr val="0284C7"/>
                </a:solidFill>
                <a:latin typeface="Mate"/>
                <a:ea typeface="Mate"/>
                <a:cs typeface="Mate"/>
                <a:sym typeface="Mate"/>
              </a:endParaRPr>
            </a:p>
          </p:txBody>
        </p:sp>
      </p:grpSp>
      <p:sp>
        <p:nvSpPr>
          <p:cNvPr id="98" name="Google Shape;98;p6"/>
          <p:cNvSpPr/>
          <p:nvPr/>
        </p:nvSpPr>
        <p:spPr>
          <a:xfrm>
            <a:off x="11020425" y="6410325"/>
            <a:ext cx="476400" cy="209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lang="en-US" sz="1200">
                <a:solidFill>
                  <a:srgbClr val="52627A"/>
                </a:solidFill>
                <a:latin typeface="Montserrat"/>
                <a:ea typeface="Montserrat"/>
                <a:cs typeface="Montserrat"/>
                <a:sym typeface="Montserrat"/>
              </a:rPr>
              <a:t>03</a:t>
            </a:r>
            <a:endParaRPr i="0" sz="12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F2FE"/>
        </a:solidFill>
      </p:bgPr>
    </p:bg>
    <p:spTree>
      <p:nvGrpSpPr>
        <p:cNvPr id="102" name="Shape 102"/>
        <p:cNvGrpSpPr/>
        <p:nvPr/>
      </p:nvGrpSpPr>
      <p:grpSpPr>
        <a:xfrm>
          <a:off x="0" y="0"/>
          <a:ext cx="0" cy="0"/>
          <a:chOff x="0" y="0"/>
          <a:chExt cx="0" cy="0"/>
        </a:xfrm>
      </p:grpSpPr>
      <p:sp>
        <p:nvSpPr>
          <p:cNvPr id="103" name="Google Shape;103;p7"/>
          <p:cNvSpPr/>
          <p:nvPr/>
        </p:nvSpPr>
        <p:spPr>
          <a:xfrm>
            <a:off x="685800" y="5619750"/>
            <a:ext cx="10820400" cy="705000"/>
          </a:xfrm>
          <a:prstGeom prst="roundRect">
            <a:avLst>
              <a:gd fmla="val 16216" name="adj"/>
            </a:avLst>
          </a:prstGeom>
          <a:solidFill>
            <a:srgbClr val="0F172A"/>
          </a:solidFill>
          <a:ln cap="flat" cmpd="sng" w="9525">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4" name="Google Shape;104;p7"/>
          <p:cNvSpPr/>
          <p:nvPr/>
        </p:nvSpPr>
        <p:spPr>
          <a:xfrm>
            <a:off x="5962650" y="2081212"/>
            <a:ext cx="5543700" cy="3171900"/>
          </a:xfrm>
          <a:prstGeom prst="roundRect">
            <a:avLst>
              <a:gd fmla="val 4804" name="adj"/>
            </a:avLst>
          </a:prstGeom>
          <a:solidFill>
            <a:srgbClr val="0F172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5" name="Google Shape;105;p7"/>
          <p:cNvSpPr/>
          <p:nvPr/>
        </p:nvSpPr>
        <p:spPr>
          <a:xfrm>
            <a:off x="685800" y="2647950"/>
            <a:ext cx="4934100" cy="723900"/>
          </a:xfrm>
          <a:prstGeom prst="roundRect">
            <a:avLst>
              <a:gd fmla="val 13157" name="adj"/>
            </a:avLst>
          </a:prstGeom>
          <a:solidFill>
            <a:srgbClr val="F8FAFC"/>
          </a:solidFill>
          <a:ln cap="flat" cmpd="sng" w="9525">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6" name="Google Shape;106;p7"/>
          <p:cNvSpPr/>
          <p:nvPr/>
        </p:nvSpPr>
        <p:spPr>
          <a:xfrm>
            <a:off x="685800" y="3524250"/>
            <a:ext cx="4934100" cy="723900"/>
          </a:xfrm>
          <a:prstGeom prst="roundRect">
            <a:avLst>
              <a:gd fmla="val 13157" name="adj"/>
            </a:avLst>
          </a:prstGeom>
          <a:solidFill>
            <a:srgbClr val="F8FAFC"/>
          </a:solidFill>
          <a:ln cap="flat" cmpd="sng" w="9525">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7" name="Google Shape;107;p7"/>
          <p:cNvSpPr/>
          <p:nvPr/>
        </p:nvSpPr>
        <p:spPr>
          <a:xfrm>
            <a:off x="685800" y="4400550"/>
            <a:ext cx="4934100" cy="723900"/>
          </a:xfrm>
          <a:prstGeom prst="roundRect">
            <a:avLst>
              <a:gd fmla="val 13157" name="adj"/>
            </a:avLst>
          </a:prstGeom>
          <a:solidFill>
            <a:srgbClr val="F8FAFC"/>
          </a:solidFill>
          <a:ln cap="flat" cmpd="sng" w="9525">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8" name="Google Shape;108;p7"/>
          <p:cNvSpPr/>
          <p:nvPr/>
        </p:nvSpPr>
        <p:spPr>
          <a:xfrm>
            <a:off x="6267450" y="3319462"/>
            <a:ext cx="4934100" cy="466800"/>
          </a:xfrm>
          <a:prstGeom prst="roundRect">
            <a:avLst>
              <a:gd fmla="val 20408" name="adj"/>
            </a:avLst>
          </a:prstGeom>
          <a:solidFill>
            <a:srgbClr val="1E293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9" name="Google Shape;109;p7"/>
          <p:cNvSpPr/>
          <p:nvPr/>
        </p:nvSpPr>
        <p:spPr>
          <a:xfrm>
            <a:off x="6267450" y="3900487"/>
            <a:ext cx="4934100" cy="466800"/>
          </a:xfrm>
          <a:prstGeom prst="roundRect">
            <a:avLst>
              <a:gd fmla="val 20408" name="adj"/>
            </a:avLst>
          </a:prstGeom>
          <a:solidFill>
            <a:srgbClr val="1E293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p7"/>
          <p:cNvSpPr/>
          <p:nvPr/>
        </p:nvSpPr>
        <p:spPr>
          <a:xfrm>
            <a:off x="6267450" y="4481512"/>
            <a:ext cx="4934100" cy="466800"/>
          </a:xfrm>
          <a:prstGeom prst="roundRect">
            <a:avLst>
              <a:gd fmla="val 20408" name="adj"/>
            </a:avLst>
          </a:prstGeom>
          <a:solidFill>
            <a:srgbClr val="1E293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p7"/>
          <p:cNvSpPr/>
          <p:nvPr/>
        </p:nvSpPr>
        <p:spPr>
          <a:xfrm>
            <a:off x="685800" y="3362325"/>
            <a:ext cx="4934100" cy="9600"/>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7"/>
          <p:cNvSpPr/>
          <p:nvPr/>
        </p:nvSpPr>
        <p:spPr>
          <a:xfrm>
            <a:off x="685800" y="4238625"/>
            <a:ext cx="4934100" cy="9600"/>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3" name="Google Shape;113;p7"/>
          <p:cNvSpPr/>
          <p:nvPr/>
        </p:nvSpPr>
        <p:spPr>
          <a:xfrm>
            <a:off x="685800" y="5114925"/>
            <a:ext cx="4934100" cy="9600"/>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image.png" id="114" name="Google Shape;114;p7"/>
          <p:cNvPicPr preferRelativeResize="0"/>
          <p:nvPr/>
        </p:nvPicPr>
        <p:blipFill rotWithShape="1">
          <a:blip r:embed="rId3">
            <a:alphaModFix/>
          </a:blip>
          <a:srcRect b="0" l="0" r="0" t="0"/>
          <a:stretch/>
        </p:blipFill>
        <p:spPr>
          <a:xfrm>
            <a:off x="11010900" y="2386012"/>
            <a:ext cx="190500" cy="190500"/>
          </a:xfrm>
          <a:prstGeom prst="rect">
            <a:avLst/>
          </a:prstGeom>
          <a:noFill/>
          <a:ln>
            <a:noFill/>
          </a:ln>
        </p:spPr>
      </p:pic>
      <p:sp>
        <p:nvSpPr>
          <p:cNvPr id="115" name="Google Shape;115;p7"/>
          <p:cNvSpPr txBox="1"/>
          <p:nvPr/>
        </p:nvSpPr>
        <p:spPr>
          <a:xfrm>
            <a:off x="685800" y="533400"/>
            <a:ext cx="11506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7"/>
          <p:cNvSpPr txBox="1"/>
          <p:nvPr/>
        </p:nvSpPr>
        <p:spPr>
          <a:xfrm>
            <a:off x="685800" y="781050"/>
            <a:ext cx="11506200" cy="461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000"/>
              <a:buFont typeface="Arial"/>
              <a:buNone/>
            </a:pPr>
            <a:r>
              <a:rPr b="1" i="0" lang="en-US" sz="3000" u="none" cap="none" strike="noStrike">
                <a:solidFill>
                  <a:schemeClr val="dk1"/>
                </a:solidFill>
                <a:latin typeface="Montserrat"/>
                <a:ea typeface="Montserrat"/>
                <a:cs typeface="Montserrat"/>
                <a:sym typeface="Montserrat"/>
              </a:rPr>
              <a:t>Why Siloed Reviews Miss Critical Risks</a:t>
            </a:r>
            <a:endParaRPr i="0" sz="1400" u="none" cap="none" strike="noStrike">
              <a:solidFill>
                <a:schemeClr val="dk1"/>
              </a:solidFill>
              <a:latin typeface="Montserrat"/>
              <a:ea typeface="Montserrat"/>
              <a:cs typeface="Montserrat"/>
              <a:sym typeface="Montserrat"/>
            </a:endParaRPr>
          </a:p>
        </p:txBody>
      </p:sp>
      <p:sp>
        <p:nvSpPr>
          <p:cNvPr id="117" name="Google Shape;117;p7"/>
          <p:cNvSpPr txBox="1"/>
          <p:nvPr/>
        </p:nvSpPr>
        <p:spPr>
          <a:xfrm>
            <a:off x="685800" y="1314450"/>
            <a:ext cx="8286900" cy="5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i="0" lang="en-US" sz="1650" u="none" cap="none" strike="noStrike">
                <a:solidFill>
                  <a:schemeClr val="dk1"/>
                </a:solidFill>
                <a:latin typeface="Montserrat"/>
                <a:ea typeface="Montserrat"/>
                <a:cs typeface="Montserrat"/>
                <a:sym typeface="Montserrat"/>
              </a:rPr>
              <a:t>A tool can pass a curriculum check while failing an accessibility test or lacking a clear data-flow record.</a:t>
            </a:r>
            <a:endParaRPr i="0" sz="1650" u="none" cap="none" strike="noStrike">
              <a:solidFill>
                <a:schemeClr val="dk1"/>
              </a:solidFill>
              <a:latin typeface="Montserrat"/>
              <a:ea typeface="Montserrat"/>
              <a:cs typeface="Montserrat"/>
              <a:sym typeface="Montserrat"/>
            </a:endParaRPr>
          </a:p>
        </p:txBody>
      </p:sp>
      <p:sp>
        <p:nvSpPr>
          <p:cNvPr id="118" name="Google Shape;118;p7"/>
          <p:cNvSpPr txBox="1"/>
          <p:nvPr/>
        </p:nvSpPr>
        <p:spPr>
          <a:xfrm>
            <a:off x="952500" y="5772150"/>
            <a:ext cx="82383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chemeClr val="lt1"/>
                </a:solidFill>
                <a:latin typeface="Montserrat"/>
                <a:ea typeface="Montserrat"/>
                <a:cs typeface="Montserrat"/>
                <a:sym typeface="Montserrat"/>
              </a:rPr>
              <a:t>No single reviewer holds the full picture of child development, inclusion, safety, and implementation.</a:t>
            </a:r>
            <a:endParaRPr i="0" sz="1400" u="none" cap="none" strike="noStrike">
              <a:solidFill>
                <a:schemeClr val="lt1"/>
              </a:solidFill>
              <a:latin typeface="Montserrat"/>
              <a:ea typeface="Montserrat"/>
              <a:cs typeface="Montserrat"/>
              <a:sym typeface="Montserrat"/>
            </a:endParaRPr>
          </a:p>
        </p:txBody>
      </p:sp>
      <p:sp>
        <p:nvSpPr>
          <p:cNvPr id="119" name="Google Shape;119;p7"/>
          <p:cNvSpPr txBox="1"/>
          <p:nvPr/>
        </p:nvSpPr>
        <p:spPr>
          <a:xfrm>
            <a:off x="8825025" y="5857200"/>
            <a:ext cx="24906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50"/>
              <a:buFont typeface="Arial"/>
              <a:buNone/>
            </a:pPr>
            <a:r>
              <a:rPr b="1" i="0" lang="en-US" sz="1200" u="none" cap="none" strike="noStrike">
                <a:solidFill>
                  <a:srgbClr val="38BDF8"/>
                </a:solidFill>
                <a:latin typeface="Montserrat"/>
                <a:ea typeface="Montserrat"/>
                <a:cs typeface="Montserrat"/>
                <a:sym typeface="Montserrat"/>
              </a:rPr>
              <a:t>CROSS-FUNCTIONAL REALITY</a:t>
            </a:r>
            <a:endParaRPr i="0" sz="1200" u="none" cap="none" strike="noStrike">
              <a:solidFill>
                <a:srgbClr val="38BDF8"/>
              </a:solidFill>
              <a:latin typeface="Montserrat"/>
              <a:ea typeface="Montserrat"/>
              <a:cs typeface="Montserrat"/>
              <a:sym typeface="Montserrat"/>
            </a:endParaRPr>
          </a:p>
        </p:txBody>
      </p:sp>
      <p:sp>
        <p:nvSpPr>
          <p:cNvPr id="120" name="Google Shape;120;p7"/>
          <p:cNvSpPr txBox="1"/>
          <p:nvPr/>
        </p:nvSpPr>
        <p:spPr>
          <a:xfrm>
            <a:off x="685800" y="2209800"/>
            <a:ext cx="6475800" cy="2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50"/>
              <a:buFont typeface="Arial"/>
              <a:buNone/>
            </a:pPr>
            <a:r>
              <a:rPr b="1" i="0" lang="en-US" sz="1650" u="none" cap="none" strike="noStrike">
                <a:solidFill>
                  <a:srgbClr val="0F172A"/>
                </a:solidFill>
                <a:latin typeface="Montserrat"/>
                <a:ea typeface="Montserrat"/>
                <a:cs typeface="Montserrat"/>
                <a:sym typeface="Montserrat"/>
              </a:rPr>
              <a:t>Fragmented Sign-Offs Create Blind Spots</a:t>
            </a:r>
            <a:endParaRPr i="0" sz="1400" u="none" cap="none" strike="noStrike">
              <a:solidFill>
                <a:srgbClr val="000000"/>
              </a:solidFill>
              <a:latin typeface="Montserrat"/>
              <a:ea typeface="Montserrat"/>
              <a:cs typeface="Montserrat"/>
              <a:sym typeface="Montserrat"/>
            </a:endParaRPr>
          </a:p>
        </p:txBody>
      </p:sp>
      <p:sp>
        <p:nvSpPr>
          <p:cNvPr id="121" name="Google Shape;121;p7"/>
          <p:cNvSpPr txBox="1"/>
          <p:nvPr/>
        </p:nvSpPr>
        <p:spPr>
          <a:xfrm>
            <a:off x="6267450" y="2747962"/>
            <a:ext cx="50292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i="0" lang="en-US" sz="1350" u="none" cap="none" strike="noStrike">
                <a:solidFill>
                  <a:srgbClr val="E2E8F0"/>
                </a:solidFill>
                <a:latin typeface="Montserrat"/>
                <a:ea typeface="Montserrat"/>
                <a:cs typeface="Montserrat"/>
                <a:sym typeface="Montserrat"/>
              </a:rPr>
              <a:t>One defined use produces different answers across domains:</a:t>
            </a:r>
            <a:endParaRPr i="0" sz="1400" u="none" cap="none" strike="noStrike">
              <a:solidFill>
                <a:srgbClr val="000000"/>
              </a:solidFill>
              <a:latin typeface="Montserrat"/>
              <a:ea typeface="Montserrat"/>
              <a:cs typeface="Montserrat"/>
              <a:sym typeface="Montserrat"/>
            </a:endParaRPr>
          </a:p>
        </p:txBody>
      </p:sp>
      <p:sp>
        <p:nvSpPr>
          <p:cNvPr id="122" name="Google Shape;122;p7"/>
          <p:cNvSpPr txBox="1"/>
          <p:nvPr/>
        </p:nvSpPr>
        <p:spPr>
          <a:xfrm>
            <a:off x="876300" y="2800350"/>
            <a:ext cx="46482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0F172A"/>
                </a:solidFill>
                <a:latin typeface="Montserrat"/>
                <a:ea typeface="Montserrat"/>
                <a:cs typeface="Montserrat"/>
                <a:sym typeface="Montserrat"/>
              </a:rPr>
              <a:t>Curriculum Only:</a:t>
            </a:r>
            <a:r>
              <a:rPr i="0" lang="en-US" sz="1350" u="none" cap="none" strike="noStrike">
                <a:solidFill>
                  <a:srgbClr val="334155"/>
                </a:solidFill>
                <a:latin typeface="Montserrat"/>
                <a:ea typeface="Montserrat"/>
                <a:cs typeface="Montserrat"/>
                <a:sym typeface="Montserrat"/>
              </a:rPr>
              <a:t> </a:t>
            </a:r>
            <a:r>
              <a:rPr i="0" lang="en-US" sz="1350" u="none" cap="none" strike="noStrike">
                <a:solidFill>
                  <a:schemeClr val="dk1"/>
                </a:solidFill>
                <a:latin typeface="Montserrat"/>
                <a:ea typeface="Montserrat"/>
                <a:cs typeface="Montserrat"/>
                <a:sym typeface="Montserrat"/>
              </a:rPr>
              <a:t>Approves strong pedagogy without verifying age-group study match.</a:t>
            </a:r>
            <a:endParaRPr i="0" sz="1400" u="none" cap="none" strike="noStrike">
              <a:solidFill>
                <a:schemeClr val="dk1"/>
              </a:solidFill>
              <a:latin typeface="Montserrat"/>
              <a:ea typeface="Montserrat"/>
              <a:cs typeface="Montserrat"/>
              <a:sym typeface="Montserrat"/>
            </a:endParaRPr>
          </a:p>
        </p:txBody>
      </p:sp>
      <p:sp>
        <p:nvSpPr>
          <p:cNvPr id="123" name="Google Shape;123;p7"/>
          <p:cNvSpPr txBox="1"/>
          <p:nvPr/>
        </p:nvSpPr>
        <p:spPr>
          <a:xfrm>
            <a:off x="876300" y="3676650"/>
            <a:ext cx="46482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0F172A"/>
                </a:solidFill>
                <a:latin typeface="Montserrat"/>
                <a:ea typeface="Montserrat"/>
                <a:cs typeface="Montserrat"/>
                <a:sym typeface="Montserrat"/>
              </a:rPr>
              <a:t>IT &amp; Privacy Only:</a:t>
            </a:r>
            <a:r>
              <a:rPr i="0" lang="en-US" sz="1350" u="none" cap="none" strike="noStrike">
                <a:solidFill>
                  <a:srgbClr val="334155"/>
                </a:solidFill>
                <a:latin typeface="Montserrat"/>
                <a:ea typeface="Montserrat"/>
                <a:cs typeface="Montserrat"/>
                <a:sym typeface="Montserrat"/>
              </a:rPr>
              <a:t> </a:t>
            </a:r>
            <a:r>
              <a:rPr i="0" lang="en-US" sz="1350" u="none" cap="none" strike="noStrike">
                <a:solidFill>
                  <a:schemeClr val="dk1"/>
                </a:solidFill>
                <a:latin typeface="Montserrat"/>
                <a:ea typeface="Montserrat"/>
                <a:cs typeface="Montserrat"/>
                <a:sym typeface="Montserrat"/>
              </a:rPr>
              <a:t>Clears security terms without testing keyboard navigation in the lesson.</a:t>
            </a:r>
            <a:endParaRPr i="0" sz="1400" u="none" cap="none" strike="noStrike">
              <a:solidFill>
                <a:schemeClr val="dk1"/>
              </a:solidFill>
              <a:latin typeface="Montserrat"/>
              <a:ea typeface="Montserrat"/>
              <a:cs typeface="Montserrat"/>
              <a:sym typeface="Montserrat"/>
            </a:endParaRPr>
          </a:p>
        </p:txBody>
      </p:sp>
      <p:sp>
        <p:nvSpPr>
          <p:cNvPr id="124" name="Google Shape;124;p7"/>
          <p:cNvSpPr txBox="1"/>
          <p:nvPr/>
        </p:nvSpPr>
        <p:spPr>
          <a:xfrm>
            <a:off x="876300" y="4552950"/>
            <a:ext cx="46482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0F172A"/>
                </a:solidFill>
                <a:latin typeface="Montserrat"/>
                <a:ea typeface="Montserrat"/>
                <a:cs typeface="Montserrat"/>
                <a:sym typeface="Montserrat"/>
              </a:rPr>
              <a:t>Procurement Only:</a:t>
            </a:r>
            <a:r>
              <a:rPr i="0" lang="en-US" sz="1350" u="none" cap="none" strike="noStrike">
                <a:solidFill>
                  <a:srgbClr val="334155"/>
                </a:solidFill>
                <a:latin typeface="Montserrat"/>
                <a:ea typeface="Montserrat"/>
                <a:cs typeface="Montserrat"/>
                <a:sym typeface="Montserrat"/>
              </a:rPr>
              <a:t> </a:t>
            </a:r>
            <a:r>
              <a:rPr i="0" lang="en-US" sz="1350" u="none" cap="none" strike="noStrike">
                <a:solidFill>
                  <a:schemeClr val="dk1"/>
                </a:solidFill>
                <a:latin typeface="Montserrat"/>
                <a:ea typeface="Montserrat"/>
                <a:cs typeface="Montserrat"/>
                <a:sym typeface="Montserrat"/>
              </a:rPr>
              <a:t>Purchases licenses without pricing staff support or exit pathways.</a:t>
            </a:r>
            <a:endParaRPr i="0" sz="1400" u="none" cap="none" strike="noStrike">
              <a:solidFill>
                <a:schemeClr val="dk1"/>
              </a:solidFill>
              <a:latin typeface="Montserrat"/>
              <a:ea typeface="Montserrat"/>
              <a:cs typeface="Montserrat"/>
              <a:sym typeface="Montserrat"/>
            </a:endParaRPr>
          </a:p>
        </p:txBody>
      </p:sp>
      <p:sp>
        <p:nvSpPr>
          <p:cNvPr id="125" name="Google Shape;125;p7"/>
          <p:cNvSpPr txBox="1"/>
          <p:nvPr/>
        </p:nvSpPr>
        <p:spPr>
          <a:xfrm>
            <a:off x="6267450" y="2400300"/>
            <a:ext cx="40743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50"/>
              <a:buFont typeface="Arial"/>
              <a:buNone/>
            </a:pPr>
            <a:r>
              <a:rPr b="1" i="0" lang="en-US" sz="1200" u="none" cap="none" strike="noStrike">
                <a:solidFill>
                  <a:srgbClr val="38BDF8"/>
                </a:solidFill>
                <a:latin typeface="Montserrat"/>
                <a:ea typeface="Montserrat"/>
                <a:cs typeface="Montserrat"/>
                <a:sym typeface="Montserrat"/>
              </a:rPr>
              <a:t>SNAPSHOT: GRADE 2 FRACTIONS ACTIVITY</a:t>
            </a:r>
            <a:endParaRPr i="0" sz="1200" u="none" cap="none" strike="noStrike">
              <a:solidFill>
                <a:srgbClr val="000000"/>
              </a:solidFill>
              <a:latin typeface="Montserrat"/>
              <a:ea typeface="Montserrat"/>
              <a:cs typeface="Montserrat"/>
              <a:sym typeface="Montserrat"/>
            </a:endParaRPr>
          </a:p>
        </p:txBody>
      </p:sp>
      <p:sp>
        <p:nvSpPr>
          <p:cNvPr id="126" name="Google Shape;126;p7"/>
          <p:cNvSpPr txBox="1"/>
          <p:nvPr/>
        </p:nvSpPr>
        <p:spPr>
          <a:xfrm>
            <a:off x="6438900" y="3452812"/>
            <a:ext cx="21312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F8FAFC"/>
                </a:solidFill>
                <a:latin typeface="Montserrat"/>
                <a:ea typeface="Montserrat"/>
                <a:cs typeface="Montserrat"/>
                <a:sym typeface="Montserrat"/>
              </a:rPr>
              <a:t>L2 · Learning Design</a:t>
            </a:r>
            <a:endParaRPr i="0" sz="1400" u="none" cap="none" strike="noStrike">
              <a:solidFill>
                <a:srgbClr val="000000"/>
              </a:solidFill>
              <a:latin typeface="Montserrat"/>
              <a:ea typeface="Montserrat"/>
              <a:cs typeface="Montserrat"/>
              <a:sym typeface="Montserrat"/>
            </a:endParaRPr>
          </a:p>
        </p:txBody>
      </p:sp>
      <p:sp>
        <p:nvSpPr>
          <p:cNvPr id="127" name="Google Shape;127;p7"/>
          <p:cNvSpPr txBox="1"/>
          <p:nvPr/>
        </p:nvSpPr>
        <p:spPr>
          <a:xfrm>
            <a:off x="10258425" y="3457575"/>
            <a:ext cx="10572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4ADE80"/>
                </a:solidFill>
                <a:latin typeface="Montserrat"/>
                <a:ea typeface="Montserrat"/>
                <a:cs typeface="Montserrat"/>
                <a:sym typeface="Montserrat"/>
              </a:rPr>
              <a:t>Supported</a:t>
            </a:r>
            <a:endParaRPr i="0" sz="1400" u="none" cap="none" strike="noStrike">
              <a:solidFill>
                <a:srgbClr val="000000"/>
              </a:solidFill>
              <a:latin typeface="Montserrat"/>
              <a:ea typeface="Montserrat"/>
              <a:cs typeface="Montserrat"/>
              <a:sym typeface="Montserrat"/>
            </a:endParaRPr>
          </a:p>
        </p:txBody>
      </p:sp>
      <p:sp>
        <p:nvSpPr>
          <p:cNvPr id="128" name="Google Shape;128;p7"/>
          <p:cNvSpPr txBox="1"/>
          <p:nvPr/>
        </p:nvSpPr>
        <p:spPr>
          <a:xfrm>
            <a:off x="6438900" y="4033837"/>
            <a:ext cx="27384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F8FAFC"/>
                </a:solidFill>
                <a:latin typeface="Montserrat"/>
                <a:ea typeface="Montserrat"/>
                <a:cs typeface="Montserrat"/>
                <a:sym typeface="Montserrat"/>
              </a:rPr>
              <a:t>E5 · Outcome Applicability</a:t>
            </a:r>
            <a:endParaRPr i="0" sz="1400" u="none" cap="none" strike="noStrike">
              <a:solidFill>
                <a:srgbClr val="000000"/>
              </a:solidFill>
              <a:latin typeface="Montserrat"/>
              <a:ea typeface="Montserrat"/>
              <a:cs typeface="Montserrat"/>
              <a:sym typeface="Montserrat"/>
            </a:endParaRPr>
          </a:p>
        </p:txBody>
      </p:sp>
      <p:sp>
        <p:nvSpPr>
          <p:cNvPr id="129" name="Google Shape;129;p7"/>
          <p:cNvSpPr txBox="1"/>
          <p:nvPr/>
        </p:nvSpPr>
        <p:spPr>
          <a:xfrm>
            <a:off x="10325100" y="4038600"/>
            <a:ext cx="9906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FBBF24"/>
                </a:solidFill>
                <a:latin typeface="Montserrat"/>
                <a:ea typeface="Montserrat"/>
                <a:cs typeface="Montserrat"/>
                <a:sym typeface="Montserrat"/>
              </a:rPr>
              <a:t>Unknown</a:t>
            </a:r>
            <a:endParaRPr i="0" sz="1400" u="none" cap="none" strike="noStrike">
              <a:solidFill>
                <a:srgbClr val="000000"/>
              </a:solidFill>
              <a:latin typeface="Montserrat"/>
              <a:ea typeface="Montserrat"/>
              <a:cs typeface="Montserrat"/>
              <a:sym typeface="Montserrat"/>
            </a:endParaRPr>
          </a:p>
        </p:txBody>
      </p:sp>
      <p:sp>
        <p:nvSpPr>
          <p:cNvPr id="130" name="Google Shape;130;p7"/>
          <p:cNvSpPr txBox="1"/>
          <p:nvPr/>
        </p:nvSpPr>
        <p:spPr>
          <a:xfrm>
            <a:off x="6438900" y="4614862"/>
            <a:ext cx="22503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F8FAFC"/>
                </a:solidFill>
                <a:latin typeface="Montserrat"/>
                <a:ea typeface="Montserrat"/>
                <a:cs typeface="Montserrat"/>
                <a:sym typeface="Montserrat"/>
              </a:rPr>
              <a:t>A1 · Keyboard Access</a:t>
            </a:r>
            <a:endParaRPr i="0" sz="1400" u="none" cap="none" strike="noStrike">
              <a:solidFill>
                <a:srgbClr val="000000"/>
              </a:solidFill>
              <a:latin typeface="Montserrat"/>
              <a:ea typeface="Montserrat"/>
              <a:cs typeface="Montserrat"/>
              <a:sym typeface="Montserrat"/>
            </a:endParaRPr>
          </a:p>
        </p:txBody>
      </p:sp>
      <p:sp>
        <p:nvSpPr>
          <p:cNvPr id="131" name="Google Shape;131;p7"/>
          <p:cNvSpPr txBox="1"/>
          <p:nvPr/>
        </p:nvSpPr>
        <p:spPr>
          <a:xfrm>
            <a:off x="9544050" y="4619625"/>
            <a:ext cx="18573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F87171"/>
                </a:solidFill>
                <a:latin typeface="Montserrat"/>
                <a:ea typeface="Montserrat"/>
                <a:cs typeface="Montserrat"/>
                <a:sym typeface="Montserrat"/>
              </a:rPr>
              <a:t>Concern (Hold Pilot)</a:t>
            </a:r>
            <a:endParaRPr i="0" sz="1400" u="none" cap="none" strike="noStrike">
              <a:solidFill>
                <a:srgbClr val="000000"/>
              </a:solidFill>
              <a:latin typeface="Montserrat"/>
              <a:ea typeface="Montserrat"/>
              <a:cs typeface="Montserrat"/>
              <a:sym typeface="Montserrat"/>
            </a:endParaRPr>
          </a:p>
        </p:txBody>
      </p:sp>
      <p:sp>
        <p:nvSpPr>
          <p:cNvPr id="132" name="Google Shape;132;p7"/>
          <p:cNvSpPr/>
          <p:nvPr/>
        </p:nvSpPr>
        <p:spPr>
          <a:xfrm>
            <a:off x="11020425" y="6410325"/>
            <a:ext cx="476400" cy="209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lang="en-US" sz="1200">
                <a:solidFill>
                  <a:srgbClr val="52627A"/>
                </a:solidFill>
                <a:latin typeface="Montserrat"/>
                <a:ea typeface="Montserrat"/>
                <a:cs typeface="Montserrat"/>
                <a:sym typeface="Montserrat"/>
              </a:rPr>
              <a:t>04</a:t>
            </a:r>
            <a:endParaRPr i="0" sz="12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F2FE"/>
        </a:solidFill>
      </p:bgPr>
    </p:bg>
    <p:spTree>
      <p:nvGrpSpPr>
        <p:cNvPr id="136" name="Shape 136"/>
        <p:cNvGrpSpPr/>
        <p:nvPr/>
      </p:nvGrpSpPr>
      <p:grpSpPr>
        <a:xfrm>
          <a:off x="0" y="0"/>
          <a:ext cx="0" cy="0"/>
          <a:chOff x="0" y="0"/>
          <a:chExt cx="0" cy="0"/>
        </a:xfrm>
      </p:grpSpPr>
      <p:sp>
        <p:nvSpPr>
          <p:cNvPr id="137" name="Google Shape;137;p8"/>
          <p:cNvSpPr/>
          <p:nvPr/>
        </p:nvSpPr>
        <p:spPr>
          <a:xfrm>
            <a:off x="685800" y="5619750"/>
            <a:ext cx="10820400" cy="705000"/>
          </a:xfrm>
          <a:prstGeom prst="roundRect">
            <a:avLst>
              <a:gd fmla="val 16216" name="adj"/>
            </a:avLst>
          </a:prstGeom>
          <a:solidFill>
            <a:srgbClr val="0F172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8" name="Google Shape;138;p8"/>
          <p:cNvSpPr/>
          <p:nvPr/>
        </p:nvSpPr>
        <p:spPr>
          <a:xfrm>
            <a:off x="672975" y="2552700"/>
            <a:ext cx="2562300" cy="2334900"/>
          </a:xfrm>
          <a:prstGeom prst="roundRect">
            <a:avLst>
              <a:gd fmla="val 6837" name="adj"/>
            </a:avLst>
          </a:prstGeom>
          <a:solidFill>
            <a:srgbClr val="FFFFFF"/>
          </a:solidFill>
          <a:ln cap="flat" cmpd="sng" w="9525">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9" name="Google Shape;139;p8"/>
          <p:cNvSpPr/>
          <p:nvPr/>
        </p:nvSpPr>
        <p:spPr>
          <a:xfrm>
            <a:off x="3438525" y="2552700"/>
            <a:ext cx="2562300" cy="2334900"/>
          </a:xfrm>
          <a:prstGeom prst="roundRect">
            <a:avLst>
              <a:gd fmla="val 6837" name="adj"/>
            </a:avLst>
          </a:prstGeom>
          <a:solidFill>
            <a:srgbClr val="FFFFFF"/>
          </a:solidFill>
          <a:ln cap="flat" cmpd="sng" w="9525">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p8"/>
          <p:cNvSpPr/>
          <p:nvPr/>
        </p:nvSpPr>
        <p:spPr>
          <a:xfrm>
            <a:off x="6204075" y="2552700"/>
            <a:ext cx="2562300" cy="2301900"/>
          </a:xfrm>
          <a:prstGeom prst="roundRect">
            <a:avLst>
              <a:gd fmla="val 6274" name="adj"/>
            </a:avLst>
          </a:prstGeom>
          <a:solidFill>
            <a:srgbClr val="FFFFFF"/>
          </a:solidFill>
          <a:ln cap="flat" cmpd="sng" w="9525">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1" name="Google Shape;141;p8"/>
          <p:cNvSpPr/>
          <p:nvPr/>
        </p:nvSpPr>
        <p:spPr>
          <a:xfrm>
            <a:off x="8943975" y="2571750"/>
            <a:ext cx="2562300" cy="2283000"/>
          </a:xfrm>
          <a:prstGeom prst="roundRect">
            <a:avLst>
              <a:gd fmla="val 6956" name="adj"/>
            </a:avLst>
          </a:prstGeom>
          <a:solidFill>
            <a:srgbClr val="FFFFFF"/>
          </a:solidFill>
          <a:ln cap="flat" cmpd="sng" w="9525">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image.png" id="142" name="Google Shape;142;p8"/>
          <p:cNvPicPr preferRelativeResize="0"/>
          <p:nvPr/>
        </p:nvPicPr>
        <p:blipFill rotWithShape="1">
          <a:blip r:embed="rId3">
            <a:alphaModFix/>
          </a:blip>
          <a:srcRect b="0" l="0" r="0" t="0"/>
          <a:stretch/>
        </p:blipFill>
        <p:spPr>
          <a:xfrm>
            <a:off x="9007864" y="5905575"/>
            <a:ext cx="114300" cy="133350"/>
          </a:xfrm>
          <a:prstGeom prst="rect">
            <a:avLst/>
          </a:prstGeom>
          <a:noFill/>
          <a:ln>
            <a:noFill/>
          </a:ln>
        </p:spPr>
      </p:pic>
      <p:sp>
        <p:nvSpPr>
          <p:cNvPr id="143" name="Google Shape;143;p8"/>
          <p:cNvSpPr txBox="1"/>
          <p:nvPr/>
        </p:nvSpPr>
        <p:spPr>
          <a:xfrm>
            <a:off x="685800" y="533400"/>
            <a:ext cx="11506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50"/>
              <a:buFont typeface="Arial"/>
              <a:buNone/>
            </a:pPr>
            <a:r>
              <a:rPr b="1" i="0" lang="en-US" u="none" cap="none" strike="noStrike">
                <a:solidFill>
                  <a:srgbClr val="0284C7"/>
                </a:solidFill>
                <a:latin typeface="Montserrat"/>
                <a:ea typeface="Montserrat"/>
                <a:cs typeface="Montserrat"/>
                <a:sym typeface="Montserrat"/>
              </a:rPr>
              <a:t>THE CASE FOR INTEGRATED TEAM REVIEW</a:t>
            </a:r>
            <a:endParaRPr i="0" u="none" cap="none" strike="noStrike">
              <a:solidFill>
                <a:srgbClr val="000000"/>
              </a:solidFill>
              <a:latin typeface="Montserrat"/>
              <a:ea typeface="Montserrat"/>
              <a:cs typeface="Montserrat"/>
              <a:sym typeface="Montserrat"/>
            </a:endParaRPr>
          </a:p>
        </p:txBody>
      </p:sp>
      <p:sp>
        <p:nvSpPr>
          <p:cNvPr id="144" name="Google Shape;144;p8"/>
          <p:cNvSpPr txBox="1"/>
          <p:nvPr/>
        </p:nvSpPr>
        <p:spPr>
          <a:xfrm>
            <a:off x="685800" y="781050"/>
            <a:ext cx="11506200" cy="461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000"/>
              <a:buFont typeface="Arial"/>
              <a:buNone/>
            </a:pPr>
            <a:r>
              <a:rPr b="1" i="0" lang="en-US" sz="3000" u="none" cap="none" strike="noStrike">
                <a:solidFill>
                  <a:schemeClr val="dk1"/>
                </a:solidFill>
                <a:latin typeface="Montserrat"/>
                <a:ea typeface="Montserrat"/>
                <a:cs typeface="Montserrat"/>
                <a:sym typeface="Montserrat"/>
              </a:rPr>
              <a:t>One Shared Packet, Distinct Specialist Lenses</a:t>
            </a:r>
            <a:endParaRPr i="0" sz="1400" u="none" cap="none" strike="noStrike">
              <a:solidFill>
                <a:schemeClr val="dk1"/>
              </a:solidFill>
              <a:latin typeface="Montserrat"/>
              <a:ea typeface="Montserrat"/>
              <a:cs typeface="Montserrat"/>
              <a:sym typeface="Montserrat"/>
            </a:endParaRPr>
          </a:p>
        </p:txBody>
      </p:sp>
      <p:sp>
        <p:nvSpPr>
          <p:cNvPr id="145" name="Google Shape;145;p8"/>
          <p:cNvSpPr txBox="1"/>
          <p:nvPr/>
        </p:nvSpPr>
        <p:spPr>
          <a:xfrm>
            <a:off x="685800" y="1314450"/>
            <a:ext cx="8286900" cy="5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i="0" lang="en-US" sz="1650" u="none" cap="none" strike="noStrike">
                <a:solidFill>
                  <a:schemeClr val="dk1"/>
                </a:solidFill>
                <a:latin typeface="Montserrat"/>
                <a:ea typeface="Montserrat"/>
                <a:cs typeface="Montserrat"/>
                <a:sym typeface="Montserrat"/>
              </a:rPr>
              <a:t>An integrated review aligns educators, specialists, and technical leads around a single defined classroom use.</a:t>
            </a:r>
            <a:endParaRPr i="0" sz="1650" u="none" cap="none" strike="noStrike">
              <a:solidFill>
                <a:schemeClr val="dk1"/>
              </a:solidFill>
              <a:latin typeface="Montserrat"/>
              <a:ea typeface="Montserrat"/>
              <a:cs typeface="Montserrat"/>
              <a:sym typeface="Montserrat"/>
            </a:endParaRPr>
          </a:p>
        </p:txBody>
      </p:sp>
      <p:sp>
        <p:nvSpPr>
          <p:cNvPr id="146" name="Google Shape;146;p8"/>
          <p:cNvSpPr txBox="1"/>
          <p:nvPr/>
        </p:nvSpPr>
        <p:spPr>
          <a:xfrm>
            <a:off x="952500" y="5772150"/>
            <a:ext cx="8151600" cy="415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none" cap="none" strike="noStrike">
                <a:solidFill>
                  <a:srgbClr val="38BDF8"/>
                </a:solidFill>
                <a:latin typeface="Montserrat"/>
                <a:ea typeface="Montserrat"/>
                <a:cs typeface="Montserrat"/>
                <a:sym typeface="Montserrat"/>
              </a:rPr>
              <a:t>Shared Accountability:</a:t>
            </a:r>
            <a:r>
              <a:rPr i="0" lang="en-US" sz="1350" u="none" cap="none" strike="noStrike">
                <a:solidFill>
                  <a:srgbClr val="F8FAFC"/>
                </a:solidFill>
                <a:latin typeface="Montserrat"/>
                <a:ea typeface="Montserrat"/>
                <a:cs typeface="Montserrat"/>
                <a:sym typeface="Montserrat"/>
              </a:rPr>
              <a:t> Pilot status never waives required child protections or accessibility supports.</a:t>
            </a:r>
            <a:endParaRPr i="0" sz="1400" u="none" cap="none" strike="noStrike">
              <a:solidFill>
                <a:srgbClr val="000000"/>
              </a:solidFill>
              <a:latin typeface="Montserrat"/>
              <a:ea typeface="Montserrat"/>
              <a:cs typeface="Montserrat"/>
              <a:sym typeface="Montserrat"/>
            </a:endParaRPr>
          </a:p>
        </p:txBody>
      </p:sp>
      <p:sp>
        <p:nvSpPr>
          <p:cNvPr id="147" name="Google Shape;147;p8"/>
          <p:cNvSpPr txBox="1"/>
          <p:nvPr/>
        </p:nvSpPr>
        <p:spPr>
          <a:xfrm>
            <a:off x="904875" y="3295650"/>
            <a:ext cx="23304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F172A"/>
                </a:solidFill>
                <a:latin typeface="Montserrat"/>
                <a:ea typeface="Montserrat"/>
                <a:cs typeface="Montserrat"/>
                <a:sym typeface="Montserrat"/>
              </a:rPr>
              <a:t>Shared Evidence Packet</a:t>
            </a:r>
            <a:endParaRPr i="0" sz="1400" u="none" cap="none" strike="noStrike">
              <a:solidFill>
                <a:srgbClr val="000000"/>
              </a:solidFill>
              <a:latin typeface="Montserrat"/>
              <a:ea typeface="Montserrat"/>
              <a:cs typeface="Montserrat"/>
              <a:sym typeface="Montserrat"/>
            </a:endParaRPr>
          </a:p>
        </p:txBody>
      </p:sp>
      <p:sp>
        <p:nvSpPr>
          <p:cNvPr id="148" name="Google Shape;148;p8"/>
          <p:cNvSpPr txBox="1"/>
          <p:nvPr/>
        </p:nvSpPr>
        <p:spPr>
          <a:xfrm>
            <a:off x="904875" y="3905250"/>
            <a:ext cx="2219400" cy="6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i="0" lang="en-US" sz="1350" u="none" cap="none" strike="noStrike">
                <a:solidFill>
                  <a:schemeClr val="dk1"/>
                </a:solidFill>
                <a:latin typeface="Montserrat"/>
                <a:ea typeface="Montserrat"/>
                <a:cs typeface="Montserrat"/>
                <a:sym typeface="Montserrat"/>
              </a:rPr>
              <a:t>One walkthrough, access test, and data record for all reviewers.</a:t>
            </a:r>
            <a:endParaRPr i="0" sz="1400" u="none" cap="none" strike="noStrike">
              <a:solidFill>
                <a:schemeClr val="dk1"/>
              </a:solidFill>
              <a:latin typeface="Montserrat"/>
              <a:ea typeface="Montserrat"/>
              <a:cs typeface="Montserrat"/>
              <a:sym typeface="Montserrat"/>
            </a:endParaRPr>
          </a:p>
        </p:txBody>
      </p:sp>
      <p:sp>
        <p:nvSpPr>
          <p:cNvPr id="149" name="Google Shape;149;p8"/>
          <p:cNvSpPr txBox="1"/>
          <p:nvPr/>
        </p:nvSpPr>
        <p:spPr>
          <a:xfrm>
            <a:off x="3657600" y="3295650"/>
            <a:ext cx="23304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F172A"/>
                </a:solidFill>
                <a:latin typeface="Montserrat"/>
                <a:ea typeface="Montserrat"/>
                <a:cs typeface="Montserrat"/>
                <a:sym typeface="Montserrat"/>
              </a:rPr>
              <a:t>Independent Judgments</a:t>
            </a:r>
            <a:endParaRPr i="0" sz="1400" u="none" cap="none" strike="noStrike">
              <a:solidFill>
                <a:srgbClr val="000000"/>
              </a:solidFill>
              <a:latin typeface="Montserrat"/>
              <a:ea typeface="Montserrat"/>
              <a:cs typeface="Montserrat"/>
              <a:sym typeface="Montserrat"/>
            </a:endParaRPr>
          </a:p>
        </p:txBody>
      </p:sp>
      <p:sp>
        <p:nvSpPr>
          <p:cNvPr id="150" name="Google Shape;150;p8"/>
          <p:cNvSpPr txBox="1"/>
          <p:nvPr/>
        </p:nvSpPr>
        <p:spPr>
          <a:xfrm>
            <a:off x="3657600" y="3905250"/>
            <a:ext cx="22194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i="0" lang="en-US" sz="1350" u="none" cap="none" strike="noStrike">
                <a:solidFill>
                  <a:schemeClr val="dk1"/>
                </a:solidFill>
                <a:latin typeface="Montserrat"/>
                <a:ea typeface="Montserrat"/>
                <a:cs typeface="Montserrat"/>
                <a:sym typeface="Montserrat"/>
              </a:rPr>
              <a:t>Instructional, inclusion, privacy, and IT leads record judgments separately.</a:t>
            </a:r>
            <a:endParaRPr i="0" sz="1400" u="none" cap="none" strike="noStrike">
              <a:solidFill>
                <a:schemeClr val="dk1"/>
              </a:solidFill>
              <a:latin typeface="Montserrat"/>
              <a:ea typeface="Montserrat"/>
              <a:cs typeface="Montserrat"/>
              <a:sym typeface="Montserrat"/>
            </a:endParaRPr>
          </a:p>
        </p:txBody>
      </p:sp>
      <p:sp>
        <p:nvSpPr>
          <p:cNvPr id="151" name="Google Shape;151;p8"/>
          <p:cNvSpPr txBox="1"/>
          <p:nvPr/>
        </p:nvSpPr>
        <p:spPr>
          <a:xfrm>
            <a:off x="6416738" y="3282550"/>
            <a:ext cx="23304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F172A"/>
                </a:solidFill>
                <a:latin typeface="Montserrat"/>
                <a:ea typeface="Montserrat"/>
                <a:cs typeface="Montserrat"/>
                <a:sym typeface="Montserrat"/>
              </a:rPr>
              <a:t>Cross-Team </a:t>
            </a:r>
            <a:br>
              <a:rPr b="1" i="0" lang="en-US" sz="1500" u="none" cap="none" strike="noStrike">
                <a:solidFill>
                  <a:srgbClr val="0F172A"/>
                </a:solidFill>
                <a:latin typeface="Montserrat"/>
                <a:ea typeface="Montserrat"/>
                <a:cs typeface="Montserrat"/>
                <a:sym typeface="Montserrat"/>
              </a:rPr>
            </a:br>
            <a:r>
              <a:rPr b="1" i="0" lang="en-US" sz="1500" u="none" cap="none" strike="noStrike">
                <a:solidFill>
                  <a:srgbClr val="0F172A"/>
                </a:solidFill>
                <a:latin typeface="Montserrat"/>
                <a:ea typeface="Montserrat"/>
                <a:cs typeface="Montserrat"/>
                <a:sym typeface="Montserrat"/>
              </a:rPr>
              <a:t>Calibration</a:t>
            </a:r>
            <a:endParaRPr i="0" sz="1400" u="none" cap="none" strike="noStrike">
              <a:solidFill>
                <a:srgbClr val="000000"/>
              </a:solidFill>
              <a:latin typeface="Montserrat"/>
              <a:ea typeface="Montserrat"/>
              <a:cs typeface="Montserrat"/>
              <a:sym typeface="Montserrat"/>
            </a:endParaRPr>
          </a:p>
        </p:txBody>
      </p:sp>
      <p:sp>
        <p:nvSpPr>
          <p:cNvPr id="152" name="Google Shape;152;p8"/>
          <p:cNvSpPr txBox="1"/>
          <p:nvPr/>
        </p:nvSpPr>
        <p:spPr>
          <a:xfrm>
            <a:off x="6410325" y="3889662"/>
            <a:ext cx="22194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i="0" lang="en-US" sz="1350" u="none" cap="none" strike="noStrike">
                <a:solidFill>
                  <a:schemeClr val="dk1"/>
                </a:solidFill>
                <a:latin typeface="Montserrat"/>
                <a:ea typeface="Montserrat"/>
                <a:cs typeface="Montserrat"/>
                <a:sym typeface="Montserrat"/>
              </a:rPr>
              <a:t>Surface conflicting findings and flag gaps needing specialist follow-up.</a:t>
            </a:r>
            <a:endParaRPr i="0" sz="1400" u="none" cap="none" strike="noStrike">
              <a:solidFill>
                <a:schemeClr val="dk1"/>
              </a:solidFill>
              <a:latin typeface="Montserrat"/>
              <a:ea typeface="Montserrat"/>
              <a:cs typeface="Montserrat"/>
              <a:sym typeface="Montserrat"/>
            </a:endParaRPr>
          </a:p>
        </p:txBody>
      </p:sp>
      <p:sp>
        <p:nvSpPr>
          <p:cNvPr id="153" name="Google Shape;153;p8"/>
          <p:cNvSpPr txBox="1"/>
          <p:nvPr/>
        </p:nvSpPr>
        <p:spPr>
          <a:xfrm>
            <a:off x="9163050" y="3314700"/>
            <a:ext cx="2787900" cy="231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F172A"/>
                </a:solidFill>
                <a:latin typeface="Montserrat"/>
                <a:ea typeface="Montserrat"/>
                <a:cs typeface="Montserrat"/>
                <a:sym typeface="Montserrat"/>
              </a:rPr>
              <a:t>Governed Decision</a:t>
            </a:r>
            <a:endParaRPr i="0" sz="1400" u="none" cap="none" strike="noStrike">
              <a:solidFill>
                <a:srgbClr val="000000"/>
              </a:solidFill>
              <a:latin typeface="Montserrat"/>
              <a:ea typeface="Montserrat"/>
              <a:cs typeface="Montserrat"/>
              <a:sym typeface="Montserrat"/>
            </a:endParaRPr>
          </a:p>
        </p:txBody>
      </p:sp>
      <p:sp>
        <p:nvSpPr>
          <p:cNvPr id="154" name="Google Shape;154;p8"/>
          <p:cNvSpPr txBox="1"/>
          <p:nvPr/>
        </p:nvSpPr>
        <p:spPr>
          <a:xfrm>
            <a:off x="9199375" y="3868750"/>
            <a:ext cx="19842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50"/>
              <a:buFont typeface="Arial"/>
              <a:buNone/>
            </a:pPr>
            <a:r>
              <a:rPr i="0" lang="en-US" sz="1350" u="none" cap="none" strike="noStrike">
                <a:solidFill>
                  <a:srgbClr val="0F172A"/>
                </a:solidFill>
                <a:latin typeface="Montserrat"/>
                <a:ea typeface="Montserrat"/>
                <a:cs typeface="Montserrat"/>
                <a:sym typeface="Montserrat"/>
              </a:rPr>
              <a:t>Proceed, bound a pilot, or hold with named owners and review dates.</a:t>
            </a:r>
            <a:endParaRPr i="0" sz="1400" u="none" cap="none" strike="noStrike">
              <a:solidFill>
                <a:srgbClr val="000000"/>
              </a:solidFill>
              <a:latin typeface="Montserrat"/>
              <a:ea typeface="Montserrat"/>
              <a:cs typeface="Montserrat"/>
              <a:sym typeface="Montserrat"/>
            </a:endParaRPr>
          </a:p>
        </p:txBody>
      </p:sp>
      <p:sp>
        <p:nvSpPr>
          <p:cNvPr id="155" name="Google Shape;155;p8"/>
          <p:cNvSpPr txBox="1"/>
          <p:nvPr/>
        </p:nvSpPr>
        <p:spPr>
          <a:xfrm>
            <a:off x="9199364" y="5787600"/>
            <a:ext cx="21354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50"/>
              <a:buFont typeface="Arial"/>
              <a:buNone/>
            </a:pPr>
            <a:r>
              <a:rPr b="1" i="0" lang="en-US" sz="1200" u="none" cap="none" strike="noStrike">
                <a:solidFill>
                  <a:srgbClr val="38BDF8"/>
                </a:solidFill>
                <a:latin typeface="Montserrat"/>
                <a:ea typeface="Montserrat"/>
                <a:cs typeface="Montserrat"/>
                <a:sym typeface="Montserrat"/>
              </a:rPr>
              <a:t>36-Check Companion Workflow</a:t>
            </a:r>
            <a:endParaRPr i="0" sz="1200" u="none" cap="none" strike="noStrike">
              <a:solidFill>
                <a:srgbClr val="38BDF8"/>
              </a:solidFill>
              <a:latin typeface="Montserrat"/>
              <a:ea typeface="Montserrat"/>
              <a:cs typeface="Montserrat"/>
              <a:sym typeface="Montserrat"/>
            </a:endParaRPr>
          </a:p>
        </p:txBody>
      </p:sp>
      <p:sp>
        <p:nvSpPr>
          <p:cNvPr id="156" name="Google Shape;156;p8"/>
          <p:cNvSpPr txBox="1"/>
          <p:nvPr/>
        </p:nvSpPr>
        <p:spPr>
          <a:xfrm>
            <a:off x="904875" y="2828925"/>
            <a:ext cx="590700" cy="323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284C7"/>
                </a:solidFill>
                <a:latin typeface="Plus Jakarta Sans"/>
                <a:ea typeface="Plus Jakarta Sans"/>
                <a:cs typeface="Plus Jakarta Sans"/>
                <a:sym typeface="Plus Jakarta Sans"/>
              </a:rPr>
              <a:t>01</a:t>
            </a:r>
            <a:endParaRPr b="0" i="0" sz="1400" u="none" cap="none" strike="noStrike">
              <a:solidFill>
                <a:srgbClr val="000000"/>
              </a:solidFill>
              <a:latin typeface="Arial"/>
              <a:ea typeface="Arial"/>
              <a:cs typeface="Arial"/>
              <a:sym typeface="Arial"/>
            </a:endParaRPr>
          </a:p>
        </p:txBody>
      </p:sp>
      <p:sp>
        <p:nvSpPr>
          <p:cNvPr id="157" name="Google Shape;157;p8"/>
          <p:cNvSpPr txBox="1"/>
          <p:nvPr/>
        </p:nvSpPr>
        <p:spPr>
          <a:xfrm>
            <a:off x="3657600" y="2828925"/>
            <a:ext cx="638100" cy="323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284C7"/>
                </a:solidFill>
                <a:latin typeface="Plus Jakarta Sans"/>
                <a:ea typeface="Plus Jakarta Sans"/>
                <a:cs typeface="Plus Jakarta Sans"/>
                <a:sym typeface="Plus Jakarta Sans"/>
              </a:rPr>
              <a:t>02</a:t>
            </a:r>
            <a:endParaRPr b="0" i="0" sz="1400" u="none" cap="none" strike="noStrike">
              <a:solidFill>
                <a:srgbClr val="000000"/>
              </a:solidFill>
              <a:latin typeface="Arial"/>
              <a:ea typeface="Arial"/>
              <a:cs typeface="Arial"/>
              <a:sym typeface="Arial"/>
            </a:endParaRPr>
          </a:p>
        </p:txBody>
      </p:sp>
      <p:sp>
        <p:nvSpPr>
          <p:cNvPr id="158" name="Google Shape;158;p8"/>
          <p:cNvSpPr txBox="1"/>
          <p:nvPr/>
        </p:nvSpPr>
        <p:spPr>
          <a:xfrm>
            <a:off x="6410325" y="2728912"/>
            <a:ext cx="638100" cy="323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284C7"/>
                </a:solidFill>
                <a:latin typeface="Plus Jakarta Sans"/>
                <a:ea typeface="Plus Jakarta Sans"/>
                <a:cs typeface="Plus Jakarta Sans"/>
                <a:sym typeface="Plus Jakarta Sans"/>
              </a:rPr>
              <a:t>03</a:t>
            </a:r>
            <a:endParaRPr b="0" i="0" sz="1400" u="none" cap="none" strike="noStrike">
              <a:solidFill>
                <a:srgbClr val="000000"/>
              </a:solidFill>
              <a:latin typeface="Arial"/>
              <a:ea typeface="Arial"/>
              <a:cs typeface="Arial"/>
              <a:sym typeface="Arial"/>
            </a:endParaRPr>
          </a:p>
        </p:txBody>
      </p:sp>
      <p:sp>
        <p:nvSpPr>
          <p:cNvPr id="159" name="Google Shape;159;p8"/>
          <p:cNvSpPr txBox="1"/>
          <p:nvPr/>
        </p:nvSpPr>
        <p:spPr>
          <a:xfrm>
            <a:off x="9163050" y="2847975"/>
            <a:ext cx="657300" cy="323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284C7"/>
                </a:solidFill>
                <a:latin typeface="Plus Jakarta Sans"/>
                <a:ea typeface="Plus Jakarta Sans"/>
                <a:cs typeface="Plus Jakarta Sans"/>
                <a:sym typeface="Plus Jakarta Sans"/>
              </a:rPr>
              <a:t>04</a:t>
            </a:r>
            <a:endParaRPr b="0" i="0" sz="1400" u="none" cap="none" strike="noStrike">
              <a:solidFill>
                <a:srgbClr val="000000"/>
              </a:solidFill>
              <a:latin typeface="Arial"/>
              <a:ea typeface="Arial"/>
              <a:cs typeface="Arial"/>
              <a:sym typeface="Arial"/>
            </a:endParaRPr>
          </a:p>
        </p:txBody>
      </p:sp>
      <p:pic>
        <p:nvPicPr>
          <p:cNvPr id="160" name="Google Shape;160;p8" title="3.png"/>
          <p:cNvPicPr preferRelativeResize="0"/>
          <p:nvPr/>
        </p:nvPicPr>
        <p:blipFill>
          <a:blip r:embed="rId4">
            <a:alphaModFix/>
          </a:blip>
          <a:stretch>
            <a:fillRect/>
          </a:stretch>
        </p:blipFill>
        <p:spPr>
          <a:xfrm>
            <a:off x="2227750" y="2486700"/>
            <a:ext cx="1007526" cy="1007526"/>
          </a:xfrm>
          <a:prstGeom prst="rect">
            <a:avLst/>
          </a:prstGeom>
          <a:noFill/>
          <a:ln>
            <a:noFill/>
          </a:ln>
        </p:spPr>
      </p:pic>
      <p:pic>
        <p:nvPicPr>
          <p:cNvPr id="161" name="Google Shape;161;p8" title="4.png"/>
          <p:cNvPicPr preferRelativeResize="0"/>
          <p:nvPr/>
        </p:nvPicPr>
        <p:blipFill>
          <a:blip r:embed="rId5">
            <a:alphaModFix/>
          </a:blip>
          <a:stretch>
            <a:fillRect/>
          </a:stretch>
        </p:blipFill>
        <p:spPr>
          <a:xfrm>
            <a:off x="4993326" y="2486712"/>
            <a:ext cx="1007526" cy="1007526"/>
          </a:xfrm>
          <a:prstGeom prst="rect">
            <a:avLst/>
          </a:prstGeom>
          <a:noFill/>
          <a:ln>
            <a:noFill/>
          </a:ln>
        </p:spPr>
      </p:pic>
      <p:pic>
        <p:nvPicPr>
          <p:cNvPr id="162" name="Google Shape;162;p8" title="5.png"/>
          <p:cNvPicPr preferRelativeResize="0"/>
          <p:nvPr/>
        </p:nvPicPr>
        <p:blipFill>
          <a:blip r:embed="rId6">
            <a:alphaModFix/>
          </a:blip>
          <a:stretch>
            <a:fillRect/>
          </a:stretch>
        </p:blipFill>
        <p:spPr>
          <a:xfrm>
            <a:off x="7743213" y="2388000"/>
            <a:ext cx="1176327" cy="1176300"/>
          </a:xfrm>
          <a:prstGeom prst="rect">
            <a:avLst/>
          </a:prstGeom>
          <a:noFill/>
          <a:ln>
            <a:noFill/>
          </a:ln>
        </p:spPr>
      </p:pic>
      <p:pic>
        <p:nvPicPr>
          <p:cNvPr id="163" name="Google Shape;163;p8" title="6.png"/>
          <p:cNvPicPr preferRelativeResize="0"/>
          <p:nvPr/>
        </p:nvPicPr>
        <p:blipFill>
          <a:blip r:embed="rId7">
            <a:alphaModFix/>
          </a:blip>
          <a:stretch>
            <a:fillRect/>
          </a:stretch>
        </p:blipFill>
        <p:spPr>
          <a:xfrm>
            <a:off x="10674750" y="2554001"/>
            <a:ext cx="831300" cy="831300"/>
          </a:xfrm>
          <a:prstGeom prst="rect">
            <a:avLst/>
          </a:prstGeom>
          <a:noFill/>
          <a:ln>
            <a:noFill/>
          </a:ln>
        </p:spPr>
      </p:pic>
      <p:sp>
        <p:nvSpPr>
          <p:cNvPr id="164" name="Google Shape;164;p8"/>
          <p:cNvSpPr/>
          <p:nvPr/>
        </p:nvSpPr>
        <p:spPr>
          <a:xfrm>
            <a:off x="11020425" y="6410325"/>
            <a:ext cx="476400" cy="209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lang="en-US" sz="1200">
                <a:solidFill>
                  <a:srgbClr val="52627A"/>
                </a:solidFill>
                <a:latin typeface="Montserrat"/>
                <a:ea typeface="Montserrat"/>
                <a:cs typeface="Montserrat"/>
                <a:sym typeface="Montserrat"/>
              </a:rPr>
              <a:t>05</a:t>
            </a:r>
            <a:endParaRPr i="0" sz="12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9" name="Shape 169"/>
        <p:cNvGrpSpPr/>
        <p:nvPr/>
      </p:nvGrpSpPr>
      <p:grpSpPr>
        <a:xfrm>
          <a:off x="0" y="0"/>
          <a:ext cx="0" cy="0"/>
          <a:chOff x="0" y="0"/>
          <a:chExt cx="0" cy="0"/>
        </a:xfrm>
      </p:grpSpPr>
      <p:sp>
        <p:nvSpPr>
          <p:cNvPr id="170" name="Google Shape;170;p9"/>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Purpose </a:t>
            </a:r>
            <a:r>
              <a:rPr b="1" i="0" lang="en-US" sz="3000" u="none" cap="none" strike="noStrike">
                <a:solidFill>
                  <a:schemeClr val="dk1"/>
                </a:solidFill>
                <a:latin typeface="Montserrat"/>
                <a:ea typeface="Montserrat"/>
                <a:cs typeface="Montserrat"/>
                <a:sym typeface="Montserrat"/>
              </a:rPr>
              <a:t>of this session</a:t>
            </a:r>
            <a:endParaRPr i="0" sz="1400" u="none" cap="none" strike="noStrike">
              <a:solidFill>
                <a:schemeClr val="dk1"/>
              </a:solidFill>
              <a:latin typeface="Montserrat"/>
              <a:ea typeface="Montserrat"/>
              <a:cs typeface="Montserrat"/>
              <a:sym typeface="Montserrat"/>
            </a:endParaRPr>
          </a:p>
        </p:txBody>
      </p:sp>
      <p:sp>
        <p:nvSpPr>
          <p:cNvPr id="171" name="Google Shape;171;p9"/>
          <p:cNvSpPr/>
          <p:nvPr/>
        </p:nvSpPr>
        <p:spPr>
          <a:xfrm>
            <a:off x="685800" y="1266825"/>
            <a:ext cx="10820400" cy="28575"/>
          </a:xfrm>
          <a:prstGeom prst="rect">
            <a:avLst/>
          </a:prstGeom>
          <a:solidFill>
            <a:srgbClr val="082D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FF"/>
              </a:solidFill>
              <a:latin typeface="Arial"/>
              <a:ea typeface="Arial"/>
              <a:cs typeface="Arial"/>
              <a:sym typeface="Arial"/>
            </a:endParaRPr>
          </a:p>
        </p:txBody>
      </p:sp>
      <p:sp>
        <p:nvSpPr>
          <p:cNvPr id="172" name="Google Shape;172;p9"/>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173" name="Google Shape;173;p9"/>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0</a:t>
            </a:r>
            <a:r>
              <a:rPr lang="en-US" sz="1200">
                <a:solidFill>
                  <a:srgbClr val="52627A"/>
                </a:solidFill>
                <a:latin typeface="Montserrat"/>
                <a:ea typeface="Montserrat"/>
                <a:cs typeface="Montserrat"/>
                <a:sym typeface="Montserrat"/>
              </a:rPr>
              <a:t>6</a:t>
            </a:r>
            <a:endParaRPr i="0" sz="1200" u="none" cap="none" strike="noStrike">
              <a:solidFill>
                <a:srgbClr val="000000"/>
              </a:solidFill>
              <a:latin typeface="Montserrat"/>
              <a:ea typeface="Montserrat"/>
              <a:cs typeface="Montserrat"/>
              <a:sym typeface="Montserrat"/>
            </a:endParaRPr>
          </a:p>
        </p:txBody>
      </p:sp>
      <p:sp>
        <p:nvSpPr>
          <p:cNvPr id="174" name="Google Shape;174;p9"/>
          <p:cNvSpPr/>
          <p:nvPr/>
        </p:nvSpPr>
        <p:spPr>
          <a:xfrm>
            <a:off x="685800" y="1685925"/>
            <a:ext cx="10477500" cy="8572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2700"/>
              <a:buFont typeface="Arial"/>
              <a:buNone/>
            </a:pPr>
            <a:r>
              <a:rPr b="1" i="0" lang="en-US" sz="2700" u="none" cap="none" strike="noStrike">
                <a:solidFill>
                  <a:srgbClr val="082D62"/>
                </a:solidFill>
                <a:latin typeface="Montserrat"/>
                <a:ea typeface="Montserrat"/>
                <a:cs typeface="Montserrat"/>
                <a:sym typeface="Montserrat"/>
              </a:rPr>
              <a:t>Worthwhile learning, with the conditions that support it</a:t>
            </a:r>
            <a:endParaRPr i="0" sz="1400" u="none" cap="none" strike="noStrike">
              <a:solidFill>
                <a:srgbClr val="000000"/>
              </a:solidFill>
              <a:latin typeface="Montserrat"/>
              <a:ea typeface="Montserrat"/>
              <a:cs typeface="Montserrat"/>
              <a:sym typeface="Montserrat"/>
            </a:endParaRPr>
          </a:p>
        </p:txBody>
      </p:sp>
      <p:sp>
        <p:nvSpPr>
          <p:cNvPr id="175" name="Google Shape;175;p9"/>
          <p:cNvSpPr/>
          <p:nvPr/>
        </p:nvSpPr>
        <p:spPr>
          <a:xfrm>
            <a:off x="685800" y="2407375"/>
            <a:ext cx="10096500" cy="1143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72A40"/>
              </a:buClr>
              <a:buSzPts val="2250"/>
              <a:buFont typeface="Arial"/>
              <a:buNone/>
            </a:pPr>
            <a:r>
              <a:rPr i="0" lang="en-US" sz="2250" u="none" cap="none" strike="noStrike">
                <a:solidFill>
                  <a:schemeClr val="dk1"/>
                </a:solidFill>
                <a:latin typeface="Montserrat"/>
                <a:ea typeface="Montserrat"/>
                <a:cs typeface="Montserrat"/>
                <a:sym typeface="Montserrat"/>
              </a:rPr>
              <a:t>Review one defined learning experience: what learners do, the adult support, what technology adds or displaces, and the evidence for the intended benefit.</a:t>
            </a:r>
            <a:endParaRPr i="0" sz="1400" u="none" cap="none" strike="noStrike">
              <a:solidFill>
                <a:schemeClr val="dk1"/>
              </a:solidFill>
              <a:latin typeface="Montserrat"/>
              <a:ea typeface="Montserrat"/>
              <a:cs typeface="Montserrat"/>
              <a:sym typeface="Montserrat"/>
            </a:endParaRPr>
          </a:p>
        </p:txBody>
      </p:sp>
      <p:sp>
        <p:nvSpPr>
          <p:cNvPr id="176" name="Google Shape;176;p9"/>
          <p:cNvSpPr/>
          <p:nvPr/>
        </p:nvSpPr>
        <p:spPr>
          <a:xfrm>
            <a:off x="685800" y="3988500"/>
            <a:ext cx="10477500" cy="800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136CE"/>
              </a:buClr>
              <a:buSzPts val="2175"/>
              <a:buFont typeface="Arial"/>
              <a:buNone/>
            </a:pPr>
            <a:r>
              <a:rPr b="1" lang="en-US" sz="2175">
                <a:solidFill>
                  <a:srgbClr val="082D62"/>
                </a:solidFill>
                <a:latin typeface="Montserrat"/>
                <a:ea typeface="Montserrat"/>
                <a:cs typeface="Montserrat"/>
                <a:sym typeface="Montserrat"/>
              </a:rPr>
              <a:t>Today’s Output</a:t>
            </a:r>
            <a:r>
              <a:rPr b="1" i="0" lang="en-US" sz="2175" u="none" cap="none" strike="noStrike">
                <a:solidFill>
                  <a:srgbClr val="082D62"/>
                </a:solidFill>
                <a:latin typeface="Montserrat"/>
                <a:ea typeface="Montserrat"/>
                <a:cs typeface="Montserrat"/>
                <a:sym typeface="Montserrat"/>
              </a:rPr>
              <a:t>:</a:t>
            </a:r>
            <a:r>
              <a:rPr b="1" i="0" lang="en-US" sz="2175" u="none" cap="none" strike="noStrike">
                <a:solidFill>
                  <a:srgbClr val="082D62"/>
                </a:solidFill>
                <a:latin typeface="Montserrat"/>
                <a:ea typeface="Montserrat"/>
                <a:cs typeface="Montserrat"/>
                <a:sym typeface="Montserrat"/>
              </a:rPr>
              <a:t> Specific improvements to the six categories, 36 checks and proposed review rules.</a:t>
            </a:r>
            <a:endParaRPr i="0" sz="1400" u="none" cap="none" strike="noStrike">
              <a:solidFill>
                <a:srgbClr val="082D62"/>
              </a:solidFill>
              <a:latin typeface="Montserrat"/>
              <a:ea typeface="Montserrat"/>
              <a:cs typeface="Montserrat"/>
              <a:sym typeface="Montserrat"/>
            </a:endParaRPr>
          </a:p>
        </p:txBody>
      </p:sp>
      <p:sp>
        <p:nvSpPr>
          <p:cNvPr id="177" name="Google Shape;177;p9"/>
          <p:cNvSpPr/>
          <p:nvPr/>
        </p:nvSpPr>
        <p:spPr>
          <a:xfrm>
            <a:off x="685800" y="4994975"/>
            <a:ext cx="10477500" cy="60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575"/>
              <a:buFont typeface="Arial"/>
              <a:buNone/>
            </a:pPr>
            <a:r>
              <a:rPr i="0" lang="en-US" sz="1575" u="none" cap="none" strike="noStrike">
                <a:solidFill>
                  <a:schemeClr val="dk1"/>
                </a:solidFill>
                <a:latin typeface="Montserrat"/>
                <a:ea typeface="Montserrat"/>
                <a:cs typeface="Montserrat"/>
                <a:sym typeface="Montserrat"/>
              </a:rPr>
              <a:t>This package supports discussion. Detailed checks and response rules remain proposed additions.</a:t>
            </a:r>
            <a:endParaRPr i="0" sz="14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2" name="Shape 182"/>
        <p:cNvGrpSpPr/>
        <p:nvPr/>
      </p:nvGrpSpPr>
      <p:grpSpPr>
        <a:xfrm>
          <a:off x="0" y="0"/>
          <a:ext cx="0" cy="0"/>
          <a:chOff x="0" y="0"/>
          <a:chExt cx="0" cy="0"/>
        </a:xfrm>
      </p:grpSpPr>
      <p:sp>
        <p:nvSpPr>
          <p:cNvPr id="183" name="Google Shape;183;p10"/>
          <p:cNvSpPr/>
          <p:nvPr/>
        </p:nvSpPr>
        <p:spPr>
          <a:xfrm>
            <a:off x="685800" y="476250"/>
            <a:ext cx="10477500" cy="666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Checklist </a:t>
            </a:r>
            <a:r>
              <a:rPr b="1" lang="en-US" sz="3000">
                <a:solidFill>
                  <a:schemeClr val="dk1"/>
                </a:solidFill>
                <a:latin typeface="Montserrat"/>
                <a:ea typeface="Montserrat"/>
                <a:cs typeface="Montserrat"/>
                <a:sym typeface="Montserrat"/>
              </a:rPr>
              <a:t>p</a:t>
            </a:r>
            <a:r>
              <a:rPr b="1" i="0" lang="en-US" sz="3000" u="none" cap="none" strike="noStrike">
                <a:solidFill>
                  <a:schemeClr val="dk1"/>
                </a:solidFill>
                <a:latin typeface="Montserrat"/>
                <a:ea typeface="Montserrat"/>
                <a:cs typeface="Montserrat"/>
                <a:sym typeface="Montserrat"/>
              </a:rPr>
              <a:t>rocess</a:t>
            </a:r>
            <a:endParaRPr i="0" sz="1400" u="none" cap="none" strike="noStrike">
              <a:solidFill>
                <a:schemeClr val="dk1"/>
              </a:solidFill>
              <a:latin typeface="Montserrat"/>
              <a:ea typeface="Montserrat"/>
              <a:cs typeface="Montserrat"/>
              <a:sym typeface="Montserrat"/>
            </a:endParaRPr>
          </a:p>
        </p:txBody>
      </p:sp>
      <p:sp>
        <p:nvSpPr>
          <p:cNvPr id="184" name="Google Shape;184;p10"/>
          <p:cNvSpPr/>
          <p:nvPr/>
        </p:nvSpPr>
        <p:spPr>
          <a:xfrm>
            <a:off x="685800" y="1266825"/>
            <a:ext cx="10820400" cy="28500"/>
          </a:xfrm>
          <a:prstGeom prst="rect">
            <a:avLst/>
          </a:prstGeom>
          <a:solidFill>
            <a:srgbClr val="082D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10"/>
          <p:cNvSpPr/>
          <p:nvPr/>
        </p:nvSpPr>
        <p:spPr>
          <a:xfrm>
            <a:off x="685800" y="6410325"/>
            <a:ext cx="7143900" cy="209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186" name="Google Shape;186;p10"/>
          <p:cNvSpPr/>
          <p:nvPr/>
        </p:nvSpPr>
        <p:spPr>
          <a:xfrm>
            <a:off x="11020425" y="6410325"/>
            <a:ext cx="476400" cy="209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lang="en-US" sz="1200">
                <a:solidFill>
                  <a:srgbClr val="52627A"/>
                </a:solidFill>
                <a:latin typeface="Montserrat"/>
                <a:ea typeface="Montserrat"/>
                <a:cs typeface="Montserrat"/>
                <a:sym typeface="Montserrat"/>
              </a:rPr>
              <a:t>07</a:t>
            </a:r>
            <a:endParaRPr i="0" sz="1200" u="none" cap="none" strike="noStrike">
              <a:solidFill>
                <a:srgbClr val="000000"/>
              </a:solidFill>
              <a:latin typeface="Montserrat"/>
              <a:ea typeface="Montserrat"/>
              <a:cs typeface="Montserrat"/>
              <a:sym typeface="Montserrat"/>
            </a:endParaRPr>
          </a:p>
        </p:txBody>
      </p:sp>
      <p:sp>
        <p:nvSpPr>
          <p:cNvPr id="187" name="Google Shape;187;p10"/>
          <p:cNvSpPr/>
          <p:nvPr/>
        </p:nvSpPr>
        <p:spPr>
          <a:xfrm>
            <a:off x="685800" y="1685925"/>
            <a:ext cx="10477500" cy="85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2700"/>
              <a:buFont typeface="Arial"/>
              <a:buNone/>
            </a:pPr>
            <a:r>
              <a:rPr b="1" i="0" lang="en-US" sz="2700" u="none" cap="none" strike="noStrike">
                <a:solidFill>
                  <a:srgbClr val="082D62"/>
                </a:solidFill>
                <a:latin typeface="Montserrat"/>
                <a:ea typeface="Montserrat"/>
                <a:cs typeface="Montserrat"/>
                <a:sym typeface="Montserrat"/>
              </a:rPr>
              <a:t>Review processes may miss crucial information. Finding the missing pieces can provide safer routes for schools.</a:t>
            </a:r>
            <a:endParaRPr i="0" sz="1400" u="none" cap="none" strike="noStrike">
              <a:solidFill>
                <a:srgbClr val="000000"/>
              </a:solidFill>
              <a:latin typeface="Montserrat"/>
              <a:ea typeface="Montserrat"/>
              <a:cs typeface="Montserrat"/>
              <a:sym typeface="Montserrat"/>
            </a:endParaRPr>
          </a:p>
        </p:txBody>
      </p:sp>
      <p:sp>
        <p:nvSpPr>
          <p:cNvPr id="188" name="Google Shape;188;p10"/>
          <p:cNvSpPr/>
          <p:nvPr/>
        </p:nvSpPr>
        <p:spPr>
          <a:xfrm>
            <a:off x="685800" y="2781300"/>
            <a:ext cx="10096500" cy="1143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72A40"/>
              </a:buClr>
              <a:buSzPts val="2250"/>
              <a:buFont typeface="Arial"/>
              <a:buNone/>
            </a:pPr>
            <a:r>
              <a:rPr lang="en-US" sz="2250">
                <a:solidFill>
                  <a:schemeClr val="dk1"/>
                </a:solidFill>
                <a:latin typeface="Montserrat"/>
                <a:ea typeface="Montserrat"/>
                <a:cs typeface="Montserrat"/>
                <a:sym typeface="Montserrat"/>
              </a:rPr>
              <a:t>The Checklist and Worksheet help leaders find gaps in their review process or build a new one. Share both documents with everyone on your review team.</a:t>
            </a:r>
            <a:endParaRPr i="0" sz="1400" u="none" cap="none" strike="noStrike">
              <a:solidFill>
                <a:schemeClr val="dk1"/>
              </a:solidFill>
              <a:latin typeface="Montserrat"/>
              <a:ea typeface="Montserrat"/>
              <a:cs typeface="Montserrat"/>
              <a:sym typeface="Montserrat"/>
            </a:endParaRPr>
          </a:p>
        </p:txBody>
      </p:sp>
      <p:sp>
        <p:nvSpPr>
          <p:cNvPr id="189" name="Google Shape;189;p10"/>
          <p:cNvSpPr/>
          <p:nvPr/>
        </p:nvSpPr>
        <p:spPr>
          <a:xfrm>
            <a:off x="685800" y="4362450"/>
            <a:ext cx="10477500" cy="800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136CE"/>
              </a:buClr>
              <a:buSzPts val="2175"/>
              <a:buFont typeface="Arial"/>
              <a:buNone/>
            </a:pPr>
            <a:r>
              <a:rPr b="1" lang="en-US" sz="2175">
                <a:solidFill>
                  <a:srgbClr val="082D62"/>
                </a:solidFill>
                <a:latin typeface="Montserrat"/>
                <a:ea typeface="Montserrat"/>
                <a:cs typeface="Montserrat"/>
                <a:sym typeface="Montserrat"/>
              </a:rPr>
              <a:t>Today’s output: Use the examples to work through the Checklist and Worksheet, then decide how they fit your team’s review process.</a:t>
            </a:r>
            <a:endParaRPr i="0" sz="1400" u="none" cap="none" strike="noStrike">
              <a:solidFill>
                <a:srgbClr val="082D62"/>
              </a:solidFill>
              <a:latin typeface="Montserrat"/>
              <a:ea typeface="Montserrat"/>
              <a:cs typeface="Montserrat"/>
              <a:sym typeface="Montserrat"/>
            </a:endParaRPr>
          </a:p>
        </p:txBody>
      </p:sp>
      <p:sp>
        <p:nvSpPr>
          <p:cNvPr id="190" name="Google Shape;190;p10"/>
          <p:cNvSpPr/>
          <p:nvPr/>
        </p:nvSpPr>
        <p:spPr>
          <a:xfrm>
            <a:off x="685800" y="5601758"/>
            <a:ext cx="10477500" cy="60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575"/>
              <a:buFont typeface="Arial"/>
              <a:buNone/>
            </a:pPr>
            <a:r>
              <a:rPr i="0" lang="en-US" sz="1575" u="none" cap="none" strike="noStrike">
                <a:solidFill>
                  <a:schemeClr val="dk1"/>
                </a:solidFill>
                <a:latin typeface="Montserrat"/>
                <a:ea typeface="Montserrat"/>
                <a:cs typeface="Montserrat"/>
                <a:sym typeface="Montserrat"/>
              </a:rPr>
              <a:t>This package supports discussion. Detailed checks and response rules remain proposed additions.</a:t>
            </a:r>
            <a:endParaRPr i="0" sz="14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5" name="Shape 195"/>
        <p:cNvGrpSpPr/>
        <p:nvPr/>
      </p:nvGrpSpPr>
      <p:grpSpPr>
        <a:xfrm>
          <a:off x="0" y="0"/>
          <a:ext cx="0" cy="0"/>
          <a:chOff x="0" y="0"/>
          <a:chExt cx="0" cy="0"/>
        </a:xfrm>
      </p:grpSpPr>
      <p:sp>
        <p:nvSpPr>
          <p:cNvPr id="196" name="Google Shape;196;p11"/>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The use under review</a:t>
            </a:r>
            <a:endParaRPr i="0" sz="1400" u="none" cap="none" strike="noStrike">
              <a:solidFill>
                <a:schemeClr val="dk1"/>
              </a:solidFill>
              <a:latin typeface="Montserrat"/>
              <a:ea typeface="Montserrat"/>
              <a:cs typeface="Montserrat"/>
              <a:sym typeface="Montserrat"/>
            </a:endParaRPr>
          </a:p>
        </p:txBody>
      </p:sp>
      <p:sp>
        <p:nvSpPr>
          <p:cNvPr id="197" name="Google Shape;197;p11"/>
          <p:cNvSpPr/>
          <p:nvPr/>
        </p:nvSpPr>
        <p:spPr>
          <a:xfrm>
            <a:off x="685800" y="1266825"/>
            <a:ext cx="10820400" cy="28575"/>
          </a:xfrm>
          <a:prstGeom prst="rect">
            <a:avLst/>
          </a:prstGeom>
          <a:solidFill>
            <a:srgbClr val="082D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1"/>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199" name="Google Shape;199;p11"/>
          <p:cNvSpPr/>
          <p:nvPr/>
        </p:nvSpPr>
        <p:spPr>
          <a:xfrm>
            <a:off x="8334375" y="6410325"/>
            <a:ext cx="1809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t/>
            </a:r>
            <a:endParaRPr i="0" sz="1200" u="none" cap="none" strike="noStrike">
              <a:solidFill>
                <a:srgbClr val="000000"/>
              </a:solidFill>
              <a:latin typeface="Montserrat"/>
              <a:ea typeface="Montserrat"/>
              <a:cs typeface="Montserrat"/>
              <a:sym typeface="Montserrat"/>
            </a:endParaRPr>
          </a:p>
        </p:txBody>
      </p:sp>
      <p:graphicFrame>
        <p:nvGraphicFramePr>
          <p:cNvPr id="200" name="Google Shape;200;p11"/>
          <p:cNvGraphicFramePr/>
          <p:nvPr/>
        </p:nvGraphicFramePr>
        <p:xfrm>
          <a:off x="685800" y="1714500"/>
          <a:ext cx="3000000" cy="3000000"/>
        </p:xfrm>
        <a:graphic>
          <a:graphicData uri="http://schemas.openxmlformats.org/drawingml/2006/table">
            <a:tbl>
              <a:tblPr>
                <a:noFill/>
                <a:tableStyleId>{EC83CF43-37C0-4741-ADFA-A60E02F93339}</a:tableStyleId>
              </a:tblPr>
              <a:tblGrid>
                <a:gridCol w="3000375"/>
                <a:gridCol w="7820025"/>
              </a:tblGrid>
              <a:tr h="714375">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Record</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Questions to answer</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r>
              <a:tr h="714375">
                <a:tc>
                  <a:txBody>
                    <a:bodyPr/>
                    <a:lstStyle/>
                    <a:p>
                      <a:pPr indent="0" lvl="0" marL="0" marR="0" rtl="0" algn="l">
                        <a:lnSpc>
                          <a:spcPct val="100000"/>
                        </a:lnSpc>
                        <a:spcBef>
                          <a:spcPts val="0"/>
                        </a:spcBef>
                        <a:spcAft>
                          <a:spcPts val="0"/>
                        </a:spcAft>
                        <a:buClr>
                          <a:srgbClr val="172A40"/>
                        </a:buClr>
                        <a:buSzPts val="1950"/>
                        <a:buFont typeface="Arial"/>
                        <a:buNone/>
                      </a:pPr>
                      <a:r>
                        <a:rPr lang="en-US" sz="1950" u="none" cap="none" strike="noStrike">
                          <a:latin typeface="Montserrat"/>
                          <a:ea typeface="Montserrat"/>
                          <a:cs typeface="Montserrat"/>
                          <a:sym typeface="Montserrat"/>
                        </a:rPr>
                        <a:t>Learners</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950"/>
                        <a:buFont typeface="Arial"/>
                        <a:buNone/>
                      </a:pPr>
                      <a:r>
                        <a:rPr lang="en-US" sz="1950" u="none" cap="none" strike="noStrike">
                          <a:latin typeface="Montserrat"/>
                          <a:ea typeface="Montserrat"/>
                          <a:cs typeface="Montserrat"/>
                          <a:sym typeface="Montserrat"/>
                        </a:rPr>
                        <a:t>Which ages and learner needs does this use serve?</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714375">
                <a:tc>
                  <a:txBody>
                    <a:bodyPr/>
                    <a:lstStyle/>
                    <a:p>
                      <a:pPr indent="0" lvl="0" marL="0" marR="0" rtl="0" algn="l">
                        <a:lnSpc>
                          <a:spcPct val="100000"/>
                        </a:lnSpc>
                        <a:spcBef>
                          <a:spcPts val="0"/>
                        </a:spcBef>
                        <a:spcAft>
                          <a:spcPts val="0"/>
                        </a:spcAft>
                        <a:buClr>
                          <a:srgbClr val="172A40"/>
                        </a:buClr>
                        <a:buSzPts val="1950"/>
                        <a:buFont typeface="Arial"/>
                        <a:buNone/>
                      </a:pPr>
                      <a:r>
                        <a:rPr lang="en-US" sz="1950" u="none" cap="none" strike="noStrike">
                          <a:latin typeface="Montserrat"/>
                          <a:ea typeface="Montserrat"/>
                          <a:cs typeface="Montserrat"/>
                          <a:sym typeface="Montserrat"/>
                        </a:rPr>
                        <a:t>Learning goal and activity</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950"/>
                        <a:buFont typeface="Arial"/>
                        <a:buNone/>
                      </a:pPr>
                      <a:r>
                        <a:rPr lang="en-US" sz="1950" u="none" cap="none" strike="noStrike">
                          <a:latin typeface="Montserrat"/>
                          <a:ea typeface="Montserrat"/>
                          <a:cs typeface="Montserrat"/>
                          <a:sym typeface="Montserrat"/>
                        </a:rPr>
                        <a:t>What is the goal? What will children think and do? Which tool or activity version?</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r h="714375">
                <a:tc>
                  <a:txBody>
                    <a:bodyPr/>
                    <a:lstStyle/>
                    <a:p>
                      <a:pPr indent="0" lvl="0" marL="0" marR="0" rtl="0" algn="l">
                        <a:lnSpc>
                          <a:spcPct val="100000"/>
                        </a:lnSpc>
                        <a:spcBef>
                          <a:spcPts val="0"/>
                        </a:spcBef>
                        <a:spcAft>
                          <a:spcPts val="0"/>
                        </a:spcAft>
                        <a:buClr>
                          <a:srgbClr val="172A40"/>
                        </a:buClr>
                        <a:buSzPts val="1950"/>
                        <a:buFont typeface="Arial"/>
                        <a:buNone/>
                      </a:pPr>
                      <a:r>
                        <a:rPr lang="en-US" sz="1950" u="none" cap="none" strike="noStrike">
                          <a:latin typeface="Montserrat"/>
                          <a:ea typeface="Montserrat"/>
                          <a:cs typeface="Montserrat"/>
                          <a:sym typeface="Montserrat"/>
                        </a:rPr>
                        <a:t>Conditions of use</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950"/>
                        <a:buFont typeface="Arial"/>
                        <a:buNone/>
                      </a:pPr>
                      <a:r>
                        <a:rPr lang="en-US" sz="1950" u="none" cap="none" strike="noStrike">
                          <a:latin typeface="Montserrat"/>
                          <a:ea typeface="Montserrat"/>
                          <a:cs typeface="Montserrat"/>
                          <a:sym typeface="Montserrat"/>
                        </a:rPr>
                        <a:t>Where, for how long and how often? What adult support and data use are involved?</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714375">
                <a:tc>
                  <a:txBody>
                    <a:bodyPr/>
                    <a:lstStyle/>
                    <a:p>
                      <a:pPr indent="0" lvl="0" marL="0" marR="0" rtl="0" algn="l">
                        <a:lnSpc>
                          <a:spcPct val="100000"/>
                        </a:lnSpc>
                        <a:spcBef>
                          <a:spcPts val="0"/>
                        </a:spcBef>
                        <a:spcAft>
                          <a:spcPts val="0"/>
                        </a:spcAft>
                        <a:buClr>
                          <a:srgbClr val="172A40"/>
                        </a:buClr>
                        <a:buSzPts val="1950"/>
                        <a:buFont typeface="Arial"/>
                        <a:buNone/>
                      </a:pPr>
                      <a:r>
                        <a:rPr lang="en-US" sz="1950" u="none" cap="none" strike="noStrike">
                          <a:latin typeface="Montserrat"/>
                          <a:ea typeface="Montserrat"/>
                          <a:cs typeface="Montserrat"/>
                          <a:sym typeface="Montserrat"/>
                        </a:rPr>
                        <a:t>Alternatives and displacement</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950"/>
                        <a:buFont typeface="Arial"/>
                        <a:buNone/>
                      </a:pPr>
                      <a:r>
                        <a:rPr lang="en-US" sz="1950" u="none" cap="none" strike="noStrike">
                          <a:latin typeface="Montserrat"/>
                          <a:ea typeface="Montserrat"/>
                          <a:cs typeface="Montserrat"/>
                          <a:sym typeface="Montserrat"/>
                        </a:rPr>
                        <a:t>What does technology add or displace? Is the alternative feasible and accessible?</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bl>
          </a:graphicData>
        </a:graphic>
      </p:graphicFrame>
      <p:sp>
        <p:nvSpPr>
          <p:cNvPr id="201" name="Google Shape;201;p11"/>
          <p:cNvSpPr/>
          <p:nvPr/>
        </p:nvSpPr>
        <p:spPr>
          <a:xfrm>
            <a:off x="685800" y="5572125"/>
            <a:ext cx="1057275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136CE"/>
              </a:buClr>
              <a:buSzPts val="1875"/>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1"/>
          <p:cNvSpPr/>
          <p:nvPr/>
        </p:nvSpPr>
        <p:spPr>
          <a:xfrm>
            <a:off x="11020425" y="6410325"/>
            <a:ext cx="476400" cy="209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lang="en-US" sz="1200">
                <a:solidFill>
                  <a:srgbClr val="52627A"/>
                </a:solidFill>
                <a:latin typeface="Montserrat"/>
                <a:ea typeface="Montserrat"/>
                <a:cs typeface="Montserrat"/>
                <a:sym typeface="Montserrat"/>
              </a:rPr>
              <a:t>08</a:t>
            </a:r>
            <a:endParaRPr i="0" sz="12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7" name="Shape 207"/>
        <p:cNvGrpSpPr/>
        <p:nvPr/>
      </p:nvGrpSpPr>
      <p:grpSpPr>
        <a:xfrm>
          <a:off x="0" y="0"/>
          <a:ext cx="0" cy="0"/>
          <a:chOff x="0" y="0"/>
          <a:chExt cx="0" cy="0"/>
        </a:xfrm>
      </p:grpSpPr>
      <p:sp>
        <p:nvSpPr>
          <p:cNvPr id="208" name="Google Shape;208;p12"/>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The six category questions</a:t>
            </a:r>
            <a:endParaRPr i="0" sz="1400" u="none" cap="none" strike="noStrike">
              <a:solidFill>
                <a:schemeClr val="dk1"/>
              </a:solidFill>
              <a:latin typeface="Montserrat"/>
              <a:ea typeface="Montserrat"/>
              <a:cs typeface="Montserrat"/>
              <a:sym typeface="Montserrat"/>
            </a:endParaRPr>
          </a:p>
        </p:txBody>
      </p:sp>
      <p:sp>
        <p:nvSpPr>
          <p:cNvPr id="209" name="Google Shape;209;p12"/>
          <p:cNvSpPr/>
          <p:nvPr/>
        </p:nvSpPr>
        <p:spPr>
          <a:xfrm>
            <a:off x="685800" y="1266825"/>
            <a:ext cx="10820400" cy="28575"/>
          </a:xfrm>
          <a:prstGeom prst="rect">
            <a:avLst/>
          </a:prstGeom>
          <a:solidFill>
            <a:srgbClr val="082D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12"/>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211" name="Google Shape;211;p12"/>
          <p:cNvSpPr/>
          <p:nvPr/>
        </p:nvSpPr>
        <p:spPr>
          <a:xfrm>
            <a:off x="8334375" y="6410325"/>
            <a:ext cx="1809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t/>
            </a:r>
            <a:endParaRPr i="0" sz="1200" u="none" cap="none" strike="noStrike">
              <a:solidFill>
                <a:srgbClr val="000000"/>
              </a:solidFill>
              <a:latin typeface="Montserrat"/>
              <a:ea typeface="Montserrat"/>
              <a:cs typeface="Montserrat"/>
              <a:sym typeface="Montserrat"/>
            </a:endParaRPr>
          </a:p>
        </p:txBody>
      </p:sp>
      <p:sp>
        <p:nvSpPr>
          <p:cNvPr id="212" name="Google Shape;212;p12"/>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0</a:t>
            </a:r>
            <a:r>
              <a:rPr lang="en-US" sz="1200">
                <a:solidFill>
                  <a:srgbClr val="52627A"/>
                </a:solidFill>
                <a:latin typeface="Montserrat"/>
                <a:ea typeface="Montserrat"/>
                <a:cs typeface="Montserrat"/>
                <a:sym typeface="Montserrat"/>
              </a:rPr>
              <a:t>9</a:t>
            </a:r>
            <a:endParaRPr i="0" sz="1200" u="none" cap="none" strike="noStrike">
              <a:solidFill>
                <a:srgbClr val="000000"/>
              </a:solidFill>
              <a:latin typeface="Montserrat"/>
              <a:ea typeface="Montserrat"/>
              <a:cs typeface="Montserrat"/>
              <a:sym typeface="Montserrat"/>
            </a:endParaRPr>
          </a:p>
        </p:txBody>
      </p:sp>
      <p:graphicFrame>
        <p:nvGraphicFramePr>
          <p:cNvPr id="213" name="Google Shape;213;p12"/>
          <p:cNvGraphicFramePr/>
          <p:nvPr/>
        </p:nvGraphicFramePr>
        <p:xfrm>
          <a:off x="685800" y="1562100"/>
          <a:ext cx="3000000" cy="3000000"/>
        </p:xfrm>
        <a:graphic>
          <a:graphicData uri="http://schemas.openxmlformats.org/drawingml/2006/table">
            <a:tbl>
              <a:tblPr>
                <a:noFill/>
                <a:tableStyleId>{EC83CF43-37C0-4741-ADFA-A60E02F93339}</a:tableStyleId>
              </a:tblPr>
              <a:tblGrid>
                <a:gridCol w="4000500"/>
                <a:gridCol w="6819900"/>
              </a:tblGrid>
              <a:tr h="642250">
                <a:tc>
                  <a:txBody>
                    <a:bodyPr/>
                    <a:lstStyle/>
                    <a:p>
                      <a:pPr indent="0" lvl="0" marL="0" marR="0" rtl="0" algn="l">
                        <a:lnSpc>
                          <a:spcPct val="100000"/>
                        </a:lnSpc>
                        <a:spcBef>
                          <a:spcPts val="0"/>
                        </a:spcBef>
                        <a:spcAft>
                          <a:spcPts val="0"/>
                        </a:spcAft>
                        <a:buClr>
                          <a:srgbClr val="FFFFFF"/>
                        </a:buClr>
                        <a:buSzPts val="1650"/>
                        <a:buFont typeface="Arial"/>
                        <a:buNone/>
                      </a:pPr>
                      <a:r>
                        <a:rPr b="1" lang="en-US" sz="1650" u="none" cap="none" strike="noStrike">
                          <a:solidFill>
                            <a:srgbClr val="FFFFFF"/>
                          </a:solidFill>
                          <a:latin typeface="Montserrat"/>
                          <a:ea typeface="Montserrat"/>
                          <a:cs typeface="Montserrat"/>
                          <a:sym typeface="Montserrat"/>
                        </a:rPr>
                        <a:t>Category</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c>
                  <a:txBody>
                    <a:bodyPr/>
                    <a:lstStyle/>
                    <a:p>
                      <a:pPr indent="0" lvl="0" marL="0" marR="0" rtl="0" algn="l">
                        <a:lnSpc>
                          <a:spcPct val="100000"/>
                        </a:lnSpc>
                        <a:spcBef>
                          <a:spcPts val="0"/>
                        </a:spcBef>
                        <a:spcAft>
                          <a:spcPts val="0"/>
                        </a:spcAft>
                        <a:buClr>
                          <a:srgbClr val="FFFFFF"/>
                        </a:buClr>
                        <a:buSzPts val="1650"/>
                        <a:buFont typeface="Arial"/>
                        <a:buNone/>
                      </a:pPr>
                      <a:r>
                        <a:rPr b="1" lang="en-US" sz="1650" u="none" cap="none" strike="noStrike">
                          <a:solidFill>
                            <a:srgbClr val="FFFFFF"/>
                          </a:solidFill>
                          <a:latin typeface="Montserrat"/>
                          <a:ea typeface="Montserrat"/>
                          <a:cs typeface="Montserrat"/>
                          <a:sym typeface="Montserrat"/>
                        </a:rPr>
                        <a:t>Decision question</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r>
              <a:tr h="6422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1  Learning value</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Does this use support worthwhile learning? Do research-backed best practices support this learning?</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6422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2  Development and well-being</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Does this approach fit these learners and support healthy development?</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r h="6422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3  Inclusion and access</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Can every intended learner participate and benefit fairly? What accommodations are needed to support all learners?</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6422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4  Safety and rights</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Are children and their rights protected?</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r h="6422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5  Evidence and outcomes</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What evidence is available to support outcomes? Who benefits from those outcomes?</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6422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6  Implementation and oversight</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Is this tool safe to use in our SEA or LEA? Can we responsibly sustain it?</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8" name="Shape 218"/>
        <p:cNvGrpSpPr/>
        <p:nvPr/>
      </p:nvGrpSpPr>
      <p:grpSpPr>
        <a:xfrm>
          <a:off x="0" y="0"/>
          <a:ext cx="0" cy="0"/>
          <a:chOff x="0" y="0"/>
          <a:chExt cx="0" cy="0"/>
        </a:xfrm>
      </p:grpSpPr>
      <p:sp>
        <p:nvSpPr>
          <p:cNvPr id="219" name="Google Shape;219;p13"/>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A shared response key</a:t>
            </a:r>
            <a:endParaRPr i="0" sz="1400" u="none" cap="none" strike="noStrike">
              <a:solidFill>
                <a:schemeClr val="dk1"/>
              </a:solidFill>
              <a:latin typeface="Montserrat"/>
              <a:ea typeface="Montserrat"/>
              <a:cs typeface="Montserrat"/>
              <a:sym typeface="Montserrat"/>
            </a:endParaRPr>
          </a:p>
        </p:txBody>
      </p:sp>
      <p:sp>
        <p:nvSpPr>
          <p:cNvPr id="220" name="Google Shape;220;p13"/>
          <p:cNvSpPr/>
          <p:nvPr/>
        </p:nvSpPr>
        <p:spPr>
          <a:xfrm>
            <a:off x="685800" y="1266825"/>
            <a:ext cx="10820400" cy="28575"/>
          </a:xfrm>
          <a:prstGeom prst="rect">
            <a:avLst/>
          </a:prstGeom>
          <a:solidFill>
            <a:srgbClr val="082D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13"/>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222" name="Google Shape;222;p13"/>
          <p:cNvSpPr/>
          <p:nvPr/>
        </p:nvSpPr>
        <p:spPr>
          <a:xfrm>
            <a:off x="8334375" y="6410325"/>
            <a:ext cx="1809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t/>
            </a:r>
            <a:endParaRPr i="0" sz="1200" u="none" cap="none" strike="noStrike">
              <a:solidFill>
                <a:srgbClr val="000000"/>
              </a:solidFill>
              <a:latin typeface="Montserrat"/>
              <a:ea typeface="Montserrat"/>
              <a:cs typeface="Montserrat"/>
              <a:sym typeface="Montserrat"/>
            </a:endParaRPr>
          </a:p>
        </p:txBody>
      </p:sp>
      <p:sp>
        <p:nvSpPr>
          <p:cNvPr id="223" name="Google Shape;223;p13"/>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lang="en-US" sz="1200">
                <a:solidFill>
                  <a:srgbClr val="52627A"/>
                </a:solidFill>
                <a:latin typeface="Montserrat"/>
                <a:ea typeface="Montserrat"/>
                <a:cs typeface="Montserrat"/>
                <a:sym typeface="Montserrat"/>
              </a:rPr>
              <a:t>10</a:t>
            </a:r>
            <a:endParaRPr i="0" sz="1200" u="none" cap="none" strike="noStrike">
              <a:solidFill>
                <a:srgbClr val="000000"/>
              </a:solidFill>
              <a:latin typeface="Montserrat"/>
              <a:ea typeface="Montserrat"/>
              <a:cs typeface="Montserrat"/>
              <a:sym typeface="Montserrat"/>
            </a:endParaRPr>
          </a:p>
        </p:txBody>
      </p:sp>
      <p:graphicFrame>
        <p:nvGraphicFramePr>
          <p:cNvPr id="224" name="Google Shape;224;p13"/>
          <p:cNvGraphicFramePr/>
          <p:nvPr/>
        </p:nvGraphicFramePr>
        <p:xfrm>
          <a:off x="685800" y="1552575"/>
          <a:ext cx="3000000" cy="3000000"/>
        </p:xfrm>
        <a:graphic>
          <a:graphicData uri="http://schemas.openxmlformats.org/drawingml/2006/table">
            <a:tbl>
              <a:tblPr>
                <a:noFill/>
                <a:tableStyleId>{EC83CF43-37C0-4741-ADFA-A60E02F93339}</a:tableStyleId>
              </a:tblPr>
              <a:tblGrid>
                <a:gridCol w="2600325"/>
                <a:gridCol w="8220075"/>
              </a:tblGrid>
              <a:tr h="652475">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Response</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Meaning for this defined use</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r>
              <a:tr h="652475">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Supported</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Sufficient relevant evidence supports all applicable parts of the check for this defined use.</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652475">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Partly supported</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Some relevant evidence supports the check, but a material gap remains.</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r h="652475">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Concern</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The review identifies a material problem or an unmet condition.</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652475">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Unknown</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The available information is insufficient to make the judgment.</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r h="652475">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N/A</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The check does not apply to this defined use. Record the reason.</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82D62"/>
        </a:solidFill>
      </p:bgPr>
    </p:bg>
    <p:spTree>
      <p:nvGrpSpPr>
        <p:cNvPr id="229" name="Shape 229"/>
        <p:cNvGrpSpPr/>
        <p:nvPr/>
      </p:nvGrpSpPr>
      <p:grpSpPr>
        <a:xfrm>
          <a:off x="0" y="0"/>
          <a:ext cx="0" cy="0"/>
          <a:chOff x="0" y="0"/>
          <a:chExt cx="0" cy="0"/>
        </a:xfrm>
      </p:grpSpPr>
      <p:sp>
        <p:nvSpPr>
          <p:cNvPr id="230" name="Google Shape;230;p14"/>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3000"/>
              <a:buFont typeface="Arial"/>
              <a:buNone/>
            </a:pPr>
            <a:r>
              <a:rPr b="1" i="0" lang="en-US" sz="3000" u="none" cap="none" strike="noStrike">
                <a:solidFill>
                  <a:srgbClr val="FFFFFF"/>
                </a:solidFill>
                <a:latin typeface="Montserrat"/>
                <a:ea typeface="Montserrat"/>
                <a:cs typeface="Montserrat"/>
                <a:sym typeface="Montserrat"/>
              </a:rPr>
              <a:t>1. Learning value</a:t>
            </a:r>
            <a:endParaRPr i="0" sz="1400" u="none" cap="none" strike="noStrike">
              <a:solidFill>
                <a:srgbClr val="000000"/>
              </a:solidFill>
              <a:latin typeface="Montserrat"/>
              <a:ea typeface="Montserrat"/>
              <a:cs typeface="Montserrat"/>
              <a:sym typeface="Montserrat"/>
            </a:endParaRPr>
          </a:p>
        </p:txBody>
      </p:sp>
      <p:sp>
        <p:nvSpPr>
          <p:cNvPr id="231" name="Google Shape;231;p14"/>
          <p:cNvSpPr/>
          <p:nvPr/>
        </p:nvSpPr>
        <p:spPr>
          <a:xfrm>
            <a:off x="685800" y="1266825"/>
            <a:ext cx="10820400" cy="28575"/>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14"/>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D2DDED"/>
              </a:buClr>
              <a:buSzPts val="1050"/>
              <a:buFont typeface="Arial"/>
              <a:buNone/>
            </a:pPr>
            <a:r>
              <a:rPr i="0" lang="en-US" sz="1200" u="none" cap="none" strike="noStrike">
                <a:solidFill>
                  <a:srgbClr val="D2DDED"/>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233" name="Google Shape;233;p14"/>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D2DDED"/>
              </a:buClr>
              <a:buSzPts val="1050"/>
              <a:buFont typeface="Arial"/>
              <a:buNone/>
            </a:pPr>
            <a:r>
              <a:rPr lang="en-US" sz="1200">
                <a:solidFill>
                  <a:srgbClr val="D2DDED"/>
                </a:solidFill>
                <a:latin typeface="Montserrat"/>
                <a:ea typeface="Montserrat"/>
                <a:cs typeface="Montserrat"/>
                <a:sym typeface="Montserrat"/>
              </a:rPr>
              <a:t>11</a:t>
            </a:r>
            <a:endParaRPr i="0" sz="1200" u="none" cap="none" strike="noStrike">
              <a:solidFill>
                <a:srgbClr val="000000"/>
              </a:solidFill>
              <a:latin typeface="Montserrat"/>
              <a:ea typeface="Montserrat"/>
              <a:cs typeface="Montserrat"/>
              <a:sym typeface="Montserrat"/>
            </a:endParaRPr>
          </a:p>
        </p:txBody>
      </p:sp>
      <p:sp>
        <p:nvSpPr>
          <p:cNvPr id="234" name="Google Shape;234;p14"/>
          <p:cNvSpPr/>
          <p:nvPr/>
        </p:nvSpPr>
        <p:spPr>
          <a:xfrm>
            <a:off x="685800" y="1581150"/>
            <a:ext cx="10715625" cy="742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2175"/>
              <a:buFont typeface="Arial"/>
              <a:buNone/>
            </a:pPr>
            <a:r>
              <a:rPr i="1" lang="en-US" sz="2175" u="none" cap="none" strike="noStrike">
                <a:solidFill>
                  <a:srgbClr val="FFFFFF"/>
                </a:solidFill>
                <a:latin typeface="Montserrat"/>
                <a:ea typeface="Montserrat"/>
                <a:cs typeface="Montserrat"/>
                <a:sym typeface="Montserrat"/>
              </a:rPr>
              <a:t>Does this use support worthwhile learning? Do research-backed best practices support this learning?</a:t>
            </a:r>
            <a:endParaRPr i="0" sz="1400" u="none" cap="none" strike="noStrike">
              <a:solidFill>
                <a:srgbClr val="000000"/>
              </a:solidFill>
              <a:latin typeface="Montserrat"/>
              <a:ea typeface="Montserrat"/>
              <a:cs typeface="Montserrat"/>
              <a:sym typeface="Montserrat"/>
            </a:endParaRPr>
          </a:p>
        </p:txBody>
      </p:sp>
      <p:sp>
        <p:nvSpPr>
          <p:cNvPr id="235" name="Google Shape;235;p14"/>
          <p:cNvSpPr/>
          <p:nvPr/>
        </p:nvSpPr>
        <p:spPr>
          <a:xfrm>
            <a:off x="685800" y="2609850"/>
            <a:ext cx="592455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Checks in the companion tools</a:t>
            </a:r>
            <a:endParaRPr i="0" sz="1400" u="none" cap="none" strike="noStrike">
              <a:solidFill>
                <a:schemeClr val="lt1"/>
              </a:solidFill>
              <a:latin typeface="Montserrat"/>
              <a:ea typeface="Montserrat"/>
              <a:cs typeface="Montserrat"/>
              <a:sym typeface="Montserrat"/>
            </a:endParaRPr>
          </a:p>
        </p:txBody>
      </p:sp>
      <p:sp>
        <p:nvSpPr>
          <p:cNvPr id="236" name="Google Shape;236;p14"/>
          <p:cNvSpPr/>
          <p:nvPr/>
        </p:nvSpPr>
        <p:spPr>
          <a:xfrm>
            <a:off x="7200900" y="2609850"/>
            <a:ext cx="419100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Evidence to examine</a:t>
            </a:r>
            <a:endParaRPr i="0" sz="1400" u="none" cap="none" strike="noStrike">
              <a:solidFill>
                <a:schemeClr val="lt1"/>
              </a:solidFill>
              <a:latin typeface="Montserrat"/>
              <a:ea typeface="Montserrat"/>
              <a:cs typeface="Montserrat"/>
              <a:sym typeface="Montserrat"/>
            </a:endParaRPr>
          </a:p>
        </p:txBody>
      </p:sp>
      <p:sp>
        <p:nvSpPr>
          <p:cNvPr id="237" name="Google Shape;237;p14"/>
          <p:cNvSpPr/>
          <p:nvPr/>
        </p:nvSpPr>
        <p:spPr>
          <a:xfrm>
            <a:off x="685800" y="31337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L1</a:t>
            </a:r>
            <a:endParaRPr i="0" sz="1400" u="none" cap="none" strike="noStrike">
              <a:solidFill>
                <a:schemeClr val="lt1"/>
              </a:solidFill>
              <a:latin typeface="Montserrat"/>
              <a:ea typeface="Montserrat"/>
              <a:cs typeface="Montserrat"/>
              <a:sym typeface="Montserrat"/>
            </a:endParaRPr>
          </a:p>
        </p:txBody>
      </p:sp>
      <p:sp>
        <p:nvSpPr>
          <p:cNvPr id="238" name="Google Shape;238;p14"/>
          <p:cNvSpPr/>
          <p:nvPr/>
        </p:nvSpPr>
        <p:spPr>
          <a:xfrm>
            <a:off x="1276350" y="31242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Goal, content and curriculum</a:t>
            </a:r>
            <a:endParaRPr i="0" sz="1400" u="none" cap="none" strike="noStrike">
              <a:solidFill>
                <a:srgbClr val="000000"/>
              </a:solidFill>
              <a:latin typeface="Montserrat"/>
              <a:ea typeface="Montserrat"/>
              <a:cs typeface="Montserrat"/>
              <a:sym typeface="Montserrat"/>
            </a:endParaRPr>
          </a:p>
        </p:txBody>
      </p:sp>
      <p:sp>
        <p:nvSpPr>
          <p:cNvPr id="239" name="Google Shape;239;p14"/>
          <p:cNvSpPr/>
          <p:nvPr/>
        </p:nvSpPr>
        <p:spPr>
          <a:xfrm>
            <a:off x="685800" y="35433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Proxima Nova"/>
                <a:ea typeface="Proxima Nova"/>
                <a:cs typeface="Proxima Nova"/>
                <a:sym typeface="Proxima Nova"/>
              </a:rPr>
              <a:t>L2</a:t>
            </a:r>
            <a:endParaRPr i="0" sz="1400" u="none" cap="none" strike="noStrike">
              <a:solidFill>
                <a:schemeClr val="lt1"/>
              </a:solidFill>
              <a:latin typeface="Proxima Nova"/>
              <a:ea typeface="Proxima Nova"/>
              <a:cs typeface="Proxima Nova"/>
              <a:sym typeface="Proxima Nova"/>
            </a:endParaRPr>
          </a:p>
        </p:txBody>
      </p:sp>
      <p:sp>
        <p:nvSpPr>
          <p:cNvPr id="240" name="Google Shape;240;p14"/>
          <p:cNvSpPr/>
          <p:nvPr/>
        </p:nvSpPr>
        <p:spPr>
          <a:xfrm>
            <a:off x="1276350" y="35337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Thinking and meaningful interaction</a:t>
            </a:r>
            <a:endParaRPr i="0" sz="1400" u="none" cap="none" strike="noStrike">
              <a:solidFill>
                <a:srgbClr val="000000"/>
              </a:solidFill>
              <a:latin typeface="Montserrat"/>
              <a:ea typeface="Montserrat"/>
              <a:cs typeface="Montserrat"/>
              <a:sym typeface="Montserrat"/>
            </a:endParaRPr>
          </a:p>
        </p:txBody>
      </p:sp>
      <p:sp>
        <p:nvSpPr>
          <p:cNvPr id="241" name="Google Shape;241;p14"/>
          <p:cNvSpPr/>
          <p:nvPr/>
        </p:nvSpPr>
        <p:spPr>
          <a:xfrm>
            <a:off x="685800" y="395287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L3</a:t>
            </a:r>
            <a:endParaRPr i="0" sz="1400" u="none" cap="none" strike="noStrike">
              <a:solidFill>
                <a:schemeClr val="lt1"/>
              </a:solidFill>
              <a:latin typeface="Montserrat"/>
              <a:ea typeface="Montserrat"/>
              <a:cs typeface="Montserrat"/>
              <a:sym typeface="Montserrat"/>
            </a:endParaRPr>
          </a:p>
        </p:txBody>
      </p:sp>
      <p:sp>
        <p:nvSpPr>
          <p:cNvPr id="242" name="Google Shape;242;p14"/>
          <p:cNvSpPr/>
          <p:nvPr/>
        </p:nvSpPr>
        <p:spPr>
          <a:xfrm>
            <a:off x="1276350" y="394335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Creation and added value</a:t>
            </a:r>
            <a:endParaRPr i="0" sz="1400" u="none" cap="none" strike="noStrike">
              <a:solidFill>
                <a:srgbClr val="000000"/>
              </a:solidFill>
              <a:latin typeface="Montserrat"/>
              <a:ea typeface="Montserrat"/>
              <a:cs typeface="Montserrat"/>
              <a:sym typeface="Montserrat"/>
            </a:endParaRPr>
          </a:p>
        </p:txBody>
      </p:sp>
      <p:sp>
        <p:nvSpPr>
          <p:cNvPr id="243" name="Google Shape;243;p14"/>
          <p:cNvSpPr/>
          <p:nvPr/>
        </p:nvSpPr>
        <p:spPr>
          <a:xfrm>
            <a:off x="685800" y="436245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L4</a:t>
            </a:r>
            <a:endParaRPr i="0" sz="1400" u="none" cap="none" strike="noStrike">
              <a:solidFill>
                <a:schemeClr val="lt1"/>
              </a:solidFill>
              <a:latin typeface="Montserrat"/>
              <a:ea typeface="Montserrat"/>
              <a:cs typeface="Montserrat"/>
              <a:sym typeface="Montserrat"/>
            </a:endParaRPr>
          </a:p>
        </p:txBody>
      </p:sp>
      <p:sp>
        <p:nvSpPr>
          <p:cNvPr id="244" name="Google Shape;244;p14"/>
          <p:cNvSpPr/>
          <p:nvPr/>
        </p:nvSpPr>
        <p:spPr>
          <a:xfrm>
            <a:off x="1276350" y="435292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Collaboration</a:t>
            </a:r>
            <a:endParaRPr i="0" sz="1400" u="none" cap="none" strike="noStrike">
              <a:solidFill>
                <a:srgbClr val="000000"/>
              </a:solidFill>
              <a:latin typeface="Montserrat"/>
              <a:ea typeface="Montserrat"/>
              <a:cs typeface="Montserrat"/>
              <a:sym typeface="Montserrat"/>
            </a:endParaRPr>
          </a:p>
        </p:txBody>
      </p:sp>
      <p:sp>
        <p:nvSpPr>
          <p:cNvPr id="245" name="Google Shape;245;p14"/>
          <p:cNvSpPr/>
          <p:nvPr/>
        </p:nvSpPr>
        <p:spPr>
          <a:xfrm>
            <a:off x="685800" y="47720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L5</a:t>
            </a:r>
            <a:endParaRPr i="0" sz="1400" u="none" cap="none" strike="noStrike">
              <a:solidFill>
                <a:schemeClr val="lt1"/>
              </a:solidFill>
              <a:latin typeface="Montserrat"/>
              <a:ea typeface="Montserrat"/>
              <a:cs typeface="Montserrat"/>
              <a:sym typeface="Montserrat"/>
            </a:endParaRPr>
          </a:p>
        </p:txBody>
      </p:sp>
      <p:sp>
        <p:nvSpPr>
          <p:cNvPr id="246" name="Google Shape;246;p14"/>
          <p:cNvSpPr/>
          <p:nvPr/>
        </p:nvSpPr>
        <p:spPr>
          <a:xfrm>
            <a:off x="1276350" y="47625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Agency and reflection</a:t>
            </a:r>
            <a:endParaRPr i="0" sz="1400" u="none" cap="none" strike="noStrike">
              <a:solidFill>
                <a:srgbClr val="000000"/>
              </a:solidFill>
              <a:latin typeface="Montserrat"/>
              <a:ea typeface="Montserrat"/>
              <a:cs typeface="Montserrat"/>
              <a:sym typeface="Montserrat"/>
            </a:endParaRPr>
          </a:p>
        </p:txBody>
      </p:sp>
      <p:sp>
        <p:nvSpPr>
          <p:cNvPr id="247" name="Google Shape;247;p14"/>
          <p:cNvSpPr/>
          <p:nvPr/>
        </p:nvSpPr>
        <p:spPr>
          <a:xfrm>
            <a:off x="685800" y="51816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L6</a:t>
            </a:r>
            <a:endParaRPr i="0" sz="1400" u="none" cap="none" strike="noStrike">
              <a:solidFill>
                <a:schemeClr val="lt1"/>
              </a:solidFill>
              <a:latin typeface="Montserrat"/>
              <a:ea typeface="Montserrat"/>
              <a:cs typeface="Montserrat"/>
              <a:sym typeface="Montserrat"/>
            </a:endParaRPr>
          </a:p>
        </p:txBody>
      </p:sp>
      <p:sp>
        <p:nvSpPr>
          <p:cNvPr id="248" name="Google Shape;248;p14"/>
          <p:cNvSpPr/>
          <p:nvPr/>
        </p:nvSpPr>
        <p:spPr>
          <a:xfrm>
            <a:off x="1276350" y="51720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Attention and cognitive load</a:t>
            </a:r>
            <a:endParaRPr i="0" sz="1400" u="none" cap="none" strike="noStrike">
              <a:solidFill>
                <a:srgbClr val="000000"/>
              </a:solidFill>
              <a:latin typeface="Montserrat"/>
              <a:ea typeface="Montserrat"/>
              <a:cs typeface="Montserrat"/>
              <a:sym typeface="Montserrat"/>
            </a:endParaRPr>
          </a:p>
        </p:txBody>
      </p:sp>
      <p:sp>
        <p:nvSpPr>
          <p:cNvPr id="249" name="Google Shape;249;p14"/>
          <p:cNvSpPr/>
          <p:nvPr/>
        </p:nvSpPr>
        <p:spPr>
          <a:xfrm>
            <a:off x="7200900" y="3041838"/>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An educator-checked learning goal and content sample.</a:t>
            </a:r>
            <a:endParaRPr i="0" sz="1400" u="none" cap="none" strike="noStrike">
              <a:solidFill>
                <a:srgbClr val="000000"/>
              </a:solidFill>
              <a:latin typeface="Montserrat"/>
              <a:ea typeface="Montserrat"/>
              <a:cs typeface="Montserrat"/>
              <a:sym typeface="Montserrat"/>
            </a:endParaRPr>
          </a:p>
        </p:txBody>
      </p:sp>
      <p:sp>
        <p:nvSpPr>
          <p:cNvPr id="250" name="Google Shape;250;p14"/>
          <p:cNvSpPr/>
          <p:nvPr/>
        </p:nvSpPr>
        <p:spPr>
          <a:xfrm>
            <a:off x="7200925" y="3775250"/>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 complete activity walkthrough, including an error and the feedback that follows.</a:t>
            </a:r>
            <a:endParaRPr i="0" sz="1400" u="none" cap="none" strike="noStrike">
              <a:solidFill>
                <a:srgbClr val="000000"/>
              </a:solidFill>
              <a:latin typeface="Montserrat"/>
              <a:ea typeface="Montserrat"/>
              <a:cs typeface="Montserrat"/>
              <a:sym typeface="Montserrat"/>
            </a:endParaRPr>
          </a:p>
        </p:txBody>
      </p:sp>
      <p:sp>
        <p:nvSpPr>
          <p:cNvPr id="251" name="Google Shape;251;p14"/>
          <p:cNvSpPr/>
          <p:nvPr/>
        </p:nvSpPr>
        <p:spPr>
          <a:xfrm>
            <a:off x="7200900" y="4794438"/>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Learner work showing thinking, plus a feasible, accessible comparison.</a:t>
            </a:r>
            <a:endParaRPr i="0" sz="1400" u="none" cap="none" strike="noStrike">
              <a:solidFill>
                <a:srgbClr val="000000"/>
              </a:solidFill>
              <a:latin typeface="Montserrat"/>
              <a:ea typeface="Montserrat"/>
              <a:cs typeface="Montserrat"/>
              <a:sym typeface="Montserrat"/>
            </a:endParaRPr>
          </a:p>
        </p:txBody>
      </p:sp>
      <p:sp>
        <p:nvSpPr>
          <p:cNvPr id="252" name="Google Shape;252;p14"/>
          <p:cNvSpPr/>
          <p:nvPr/>
        </p:nvSpPr>
        <p:spPr>
          <a:xfrm>
            <a:off x="685800" y="5800725"/>
            <a:ext cx="10820400" cy="9525"/>
          </a:xfrm>
          <a:prstGeom prst="rect">
            <a:avLst/>
          </a:prstGeom>
          <a:solidFill>
            <a:srgbClr val="35567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82D62"/>
        </a:solidFill>
      </p:bgPr>
    </p:bg>
    <p:spTree>
      <p:nvGrpSpPr>
        <p:cNvPr id="257" name="Shape 257"/>
        <p:cNvGrpSpPr/>
        <p:nvPr/>
      </p:nvGrpSpPr>
      <p:grpSpPr>
        <a:xfrm>
          <a:off x="0" y="0"/>
          <a:ext cx="0" cy="0"/>
          <a:chOff x="0" y="0"/>
          <a:chExt cx="0" cy="0"/>
        </a:xfrm>
      </p:grpSpPr>
      <p:sp>
        <p:nvSpPr>
          <p:cNvPr id="258" name="Google Shape;258;p15"/>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3000"/>
              <a:buFont typeface="Arial"/>
              <a:buNone/>
            </a:pPr>
            <a:r>
              <a:rPr b="1" i="0" lang="en-US" sz="3000" u="none" cap="none" strike="noStrike">
                <a:solidFill>
                  <a:srgbClr val="FFFFFF"/>
                </a:solidFill>
                <a:latin typeface="Montserrat"/>
                <a:ea typeface="Montserrat"/>
                <a:cs typeface="Montserrat"/>
                <a:sym typeface="Montserrat"/>
              </a:rPr>
              <a:t>2. Development and well-being</a:t>
            </a:r>
            <a:endParaRPr i="0" sz="1400" u="none" cap="none" strike="noStrike">
              <a:solidFill>
                <a:srgbClr val="000000"/>
              </a:solidFill>
              <a:latin typeface="Montserrat"/>
              <a:ea typeface="Montserrat"/>
              <a:cs typeface="Montserrat"/>
              <a:sym typeface="Montserrat"/>
            </a:endParaRPr>
          </a:p>
        </p:txBody>
      </p:sp>
      <p:sp>
        <p:nvSpPr>
          <p:cNvPr id="259" name="Google Shape;259;p15"/>
          <p:cNvSpPr/>
          <p:nvPr/>
        </p:nvSpPr>
        <p:spPr>
          <a:xfrm>
            <a:off x="685800" y="1266825"/>
            <a:ext cx="10820400" cy="28575"/>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15"/>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D2DDED"/>
              </a:buClr>
              <a:buSzPts val="1050"/>
              <a:buFont typeface="Arial"/>
              <a:buNone/>
            </a:pPr>
            <a:r>
              <a:rPr i="0" lang="en-US" sz="1200" u="none" cap="none" strike="noStrike">
                <a:solidFill>
                  <a:srgbClr val="D2DDED"/>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261" name="Google Shape;261;p15"/>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D2DDED"/>
              </a:buClr>
              <a:buSzPts val="1050"/>
              <a:buFont typeface="Arial"/>
              <a:buNone/>
            </a:pPr>
            <a:r>
              <a:rPr lang="en-US" sz="1200">
                <a:solidFill>
                  <a:srgbClr val="D2DDED"/>
                </a:solidFill>
                <a:latin typeface="Montserrat"/>
                <a:ea typeface="Montserrat"/>
                <a:cs typeface="Montserrat"/>
                <a:sym typeface="Montserrat"/>
              </a:rPr>
              <a:t>12</a:t>
            </a:r>
            <a:endParaRPr i="0" sz="1200" u="none" cap="none" strike="noStrike">
              <a:solidFill>
                <a:srgbClr val="000000"/>
              </a:solidFill>
              <a:latin typeface="Montserrat"/>
              <a:ea typeface="Montserrat"/>
              <a:cs typeface="Montserrat"/>
              <a:sym typeface="Montserrat"/>
            </a:endParaRPr>
          </a:p>
        </p:txBody>
      </p:sp>
      <p:sp>
        <p:nvSpPr>
          <p:cNvPr id="262" name="Google Shape;262;p15"/>
          <p:cNvSpPr/>
          <p:nvPr/>
        </p:nvSpPr>
        <p:spPr>
          <a:xfrm>
            <a:off x="685800" y="1581150"/>
            <a:ext cx="10715625" cy="742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2175"/>
              <a:buFont typeface="Arial"/>
              <a:buNone/>
            </a:pPr>
            <a:r>
              <a:rPr i="1" lang="en-US" sz="2175" u="none" cap="none" strike="noStrike">
                <a:solidFill>
                  <a:srgbClr val="FFFFFF"/>
                </a:solidFill>
                <a:latin typeface="Montserrat"/>
                <a:ea typeface="Montserrat"/>
                <a:cs typeface="Montserrat"/>
                <a:sym typeface="Montserrat"/>
              </a:rPr>
              <a:t>Does this approach fit these learners and support healthy development?</a:t>
            </a:r>
            <a:endParaRPr i="0" sz="1400" u="none" cap="none" strike="noStrike">
              <a:solidFill>
                <a:srgbClr val="000000"/>
              </a:solidFill>
              <a:latin typeface="Montserrat"/>
              <a:ea typeface="Montserrat"/>
              <a:cs typeface="Montserrat"/>
              <a:sym typeface="Montserrat"/>
            </a:endParaRPr>
          </a:p>
        </p:txBody>
      </p:sp>
      <p:sp>
        <p:nvSpPr>
          <p:cNvPr id="263" name="Google Shape;263;p15"/>
          <p:cNvSpPr/>
          <p:nvPr/>
        </p:nvSpPr>
        <p:spPr>
          <a:xfrm>
            <a:off x="685800" y="2609850"/>
            <a:ext cx="592455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Checks in the companion tools</a:t>
            </a:r>
            <a:endParaRPr i="0" sz="1400" u="none" cap="none" strike="noStrike">
              <a:solidFill>
                <a:schemeClr val="lt1"/>
              </a:solidFill>
              <a:latin typeface="Montserrat"/>
              <a:ea typeface="Montserrat"/>
              <a:cs typeface="Montserrat"/>
              <a:sym typeface="Montserrat"/>
            </a:endParaRPr>
          </a:p>
        </p:txBody>
      </p:sp>
      <p:sp>
        <p:nvSpPr>
          <p:cNvPr id="264" name="Google Shape;264;p15"/>
          <p:cNvSpPr/>
          <p:nvPr/>
        </p:nvSpPr>
        <p:spPr>
          <a:xfrm>
            <a:off x="7200900" y="2609850"/>
            <a:ext cx="419100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Evidence to examine</a:t>
            </a:r>
            <a:endParaRPr i="0" sz="1400" u="none" cap="none" strike="noStrike">
              <a:solidFill>
                <a:schemeClr val="lt1"/>
              </a:solidFill>
              <a:latin typeface="Montserrat"/>
              <a:ea typeface="Montserrat"/>
              <a:cs typeface="Montserrat"/>
              <a:sym typeface="Montserrat"/>
            </a:endParaRPr>
          </a:p>
        </p:txBody>
      </p:sp>
      <p:sp>
        <p:nvSpPr>
          <p:cNvPr id="265" name="Google Shape;265;p15"/>
          <p:cNvSpPr/>
          <p:nvPr/>
        </p:nvSpPr>
        <p:spPr>
          <a:xfrm>
            <a:off x="685800" y="31337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D1</a:t>
            </a:r>
            <a:endParaRPr i="0" sz="1400" u="none" cap="none" strike="noStrike">
              <a:solidFill>
                <a:schemeClr val="lt1"/>
              </a:solidFill>
              <a:latin typeface="Montserrat"/>
              <a:ea typeface="Montserrat"/>
              <a:cs typeface="Montserrat"/>
              <a:sym typeface="Montserrat"/>
            </a:endParaRPr>
          </a:p>
        </p:txBody>
      </p:sp>
      <p:sp>
        <p:nvSpPr>
          <p:cNvPr id="266" name="Google Shape;266;p15"/>
          <p:cNvSpPr/>
          <p:nvPr/>
        </p:nvSpPr>
        <p:spPr>
          <a:xfrm>
            <a:off x="1276350" y="31242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Developmental fit</a:t>
            </a:r>
            <a:endParaRPr i="0" sz="1400" u="none" cap="none" strike="noStrike">
              <a:solidFill>
                <a:srgbClr val="000000"/>
              </a:solidFill>
              <a:latin typeface="Montserrat"/>
              <a:ea typeface="Montserrat"/>
              <a:cs typeface="Montserrat"/>
              <a:sym typeface="Montserrat"/>
            </a:endParaRPr>
          </a:p>
        </p:txBody>
      </p:sp>
      <p:sp>
        <p:nvSpPr>
          <p:cNvPr id="267" name="Google Shape;267;p15"/>
          <p:cNvSpPr/>
          <p:nvPr/>
        </p:nvSpPr>
        <p:spPr>
          <a:xfrm>
            <a:off x="685800" y="35433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D2</a:t>
            </a:r>
            <a:endParaRPr i="0" sz="1400" u="none" cap="none" strike="noStrike">
              <a:solidFill>
                <a:schemeClr val="lt1"/>
              </a:solidFill>
              <a:latin typeface="Montserrat"/>
              <a:ea typeface="Montserrat"/>
              <a:cs typeface="Montserrat"/>
              <a:sym typeface="Montserrat"/>
            </a:endParaRPr>
          </a:p>
        </p:txBody>
      </p:sp>
      <p:sp>
        <p:nvSpPr>
          <p:cNvPr id="268" name="Google Shape;268;p15"/>
          <p:cNvSpPr/>
          <p:nvPr/>
        </p:nvSpPr>
        <p:spPr>
          <a:xfrm>
            <a:off x="1276350" y="35337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Adult mediation</a:t>
            </a:r>
            <a:endParaRPr i="0" sz="1400" u="none" cap="none" strike="noStrike">
              <a:solidFill>
                <a:srgbClr val="000000"/>
              </a:solidFill>
              <a:latin typeface="Montserrat"/>
              <a:ea typeface="Montserrat"/>
              <a:cs typeface="Montserrat"/>
              <a:sym typeface="Montserrat"/>
            </a:endParaRPr>
          </a:p>
        </p:txBody>
      </p:sp>
      <p:sp>
        <p:nvSpPr>
          <p:cNvPr id="269" name="Google Shape;269;p15"/>
          <p:cNvSpPr/>
          <p:nvPr/>
        </p:nvSpPr>
        <p:spPr>
          <a:xfrm>
            <a:off x="685800" y="395287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D3</a:t>
            </a:r>
            <a:endParaRPr i="0" sz="1400" u="none" cap="none" strike="noStrike">
              <a:solidFill>
                <a:schemeClr val="lt1"/>
              </a:solidFill>
              <a:latin typeface="Montserrat"/>
              <a:ea typeface="Montserrat"/>
              <a:cs typeface="Montserrat"/>
              <a:sym typeface="Montserrat"/>
            </a:endParaRPr>
          </a:p>
        </p:txBody>
      </p:sp>
      <p:sp>
        <p:nvSpPr>
          <p:cNvPr id="270" name="Google Shape;270;p15"/>
          <p:cNvSpPr/>
          <p:nvPr/>
        </p:nvSpPr>
        <p:spPr>
          <a:xfrm>
            <a:off x="1276350" y="394335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Relationships and belonging</a:t>
            </a:r>
            <a:endParaRPr i="0" sz="1400" u="none" cap="none" strike="noStrike">
              <a:solidFill>
                <a:srgbClr val="000000"/>
              </a:solidFill>
              <a:latin typeface="Montserrat"/>
              <a:ea typeface="Montserrat"/>
              <a:cs typeface="Montserrat"/>
              <a:sym typeface="Montserrat"/>
            </a:endParaRPr>
          </a:p>
        </p:txBody>
      </p:sp>
      <p:sp>
        <p:nvSpPr>
          <p:cNvPr id="271" name="Google Shape;271;p15"/>
          <p:cNvSpPr/>
          <p:nvPr/>
        </p:nvSpPr>
        <p:spPr>
          <a:xfrm>
            <a:off x="685800" y="436245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D4</a:t>
            </a:r>
            <a:endParaRPr i="0" sz="1400" u="none" cap="none" strike="noStrike">
              <a:solidFill>
                <a:schemeClr val="lt1"/>
              </a:solidFill>
              <a:latin typeface="Montserrat"/>
              <a:ea typeface="Montserrat"/>
              <a:cs typeface="Montserrat"/>
              <a:sym typeface="Montserrat"/>
            </a:endParaRPr>
          </a:p>
        </p:txBody>
      </p:sp>
      <p:sp>
        <p:nvSpPr>
          <p:cNvPr id="272" name="Google Shape;272;p15"/>
          <p:cNvSpPr/>
          <p:nvPr/>
        </p:nvSpPr>
        <p:spPr>
          <a:xfrm>
            <a:off x="1276350" y="435292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Time and displacement</a:t>
            </a:r>
            <a:endParaRPr i="0" sz="1400" u="none" cap="none" strike="noStrike">
              <a:solidFill>
                <a:srgbClr val="000000"/>
              </a:solidFill>
              <a:latin typeface="Montserrat"/>
              <a:ea typeface="Montserrat"/>
              <a:cs typeface="Montserrat"/>
              <a:sym typeface="Montserrat"/>
            </a:endParaRPr>
          </a:p>
        </p:txBody>
      </p:sp>
      <p:sp>
        <p:nvSpPr>
          <p:cNvPr id="273" name="Google Shape;273;p15"/>
          <p:cNvSpPr/>
          <p:nvPr/>
        </p:nvSpPr>
        <p:spPr>
          <a:xfrm>
            <a:off x="685800" y="47720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D5</a:t>
            </a:r>
            <a:endParaRPr i="0" sz="1400" u="none" cap="none" strike="noStrike">
              <a:solidFill>
                <a:schemeClr val="lt1"/>
              </a:solidFill>
              <a:latin typeface="Montserrat"/>
              <a:ea typeface="Montserrat"/>
              <a:cs typeface="Montserrat"/>
              <a:sym typeface="Montserrat"/>
            </a:endParaRPr>
          </a:p>
        </p:txBody>
      </p:sp>
      <p:sp>
        <p:nvSpPr>
          <p:cNvPr id="274" name="Google Shape;274;p15"/>
          <p:cNvSpPr/>
          <p:nvPr/>
        </p:nvSpPr>
        <p:spPr>
          <a:xfrm>
            <a:off x="1276350" y="47625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Physical and emotional comfort</a:t>
            </a:r>
            <a:endParaRPr i="0" sz="1400" u="none" cap="none" strike="noStrike">
              <a:solidFill>
                <a:srgbClr val="000000"/>
              </a:solidFill>
              <a:latin typeface="Montserrat"/>
              <a:ea typeface="Montserrat"/>
              <a:cs typeface="Montserrat"/>
              <a:sym typeface="Montserrat"/>
            </a:endParaRPr>
          </a:p>
        </p:txBody>
      </p:sp>
      <p:sp>
        <p:nvSpPr>
          <p:cNvPr id="275" name="Google Shape;275;p15"/>
          <p:cNvSpPr/>
          <p:nvPr/>
        </p:nvSpPr>
        <p:spPr>
          <a:xfrm>
            <a:off x="685800" y="51816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D6</a:t>
            </a:r>
            <a:endParaRPr i="0" sz="1400" u="none" cap="none" strike="noStrike">
              <a:solidFill>
                <a:schemeClr val="lt1"/>
              </a:solidFill>
              <a:latin typeface="Montserrat"/>
              <a:ea typeface="Montserrat"/>
              <a:cs typeface="Montserrat"/>
              <a:sym typeface="Montserrat"/>
            </a:endParaRPr>
          </a:p>
        </p:txBody>
      </p:sp>
      <p:sp>
        <p:nvSpPr>
          <p:cNvPr id="276" name="Google Shape;276;p15"/>
          <p:cNvSpPr/>
          <p:nvPr/>
        </p:nvSpPr>
        <p:spPr>
          <a:xfrm>
            <a:off x="1276350" y="51720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Rewards and game-related risks</a:t>
            </a:r>
            <a:endParaRPr i="0" sz="1400" u="none" cap="none" strike="noStrike">
              <a:solidFill>
                <a:srgbClr val="000000"/>
              </a:solidFill>
              <a:latin typeface="Montserrat"/>
              <a:ea typeface="Montserrat"/>
              <a:cs typeface="Montserrat"/>
              <a:sym typeface="Montserrat"/>
            </a:endParaRPr>
          </a:p>
        </p:txBody>
      </p:sp>
      <p:sp>
        <p:nvSpPr>
          <p:cNvPr id="277" name="Google Shape;277;p15"/>
          <p:cNvSpPr/>
          <p:nvPr/>
        </p:nvSpPr>
        <p:spPr>
          <a:xfrm>
            <a:off x="7172925" y="3044550"/>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 rationale for the age group and individual needs.</a:t>
            </a:r>
            <a:endParaRPr i="0" sz="1400" u="none" cap="none" strike="noStrike">
              <a:solidFill>
                <a:srgbClr val="000000"/>
              </a:solidFill>
              <a:latin typeface="Montserrat"/>
              <a:ea typeface="Montserrat"/>
              <a:cs typeface="Montserrat"/>
              <a:sym typeface="Montserrat"/>
            </a:endParaRPr>
          </a:p>
        </p:txBody>
      </p:sp>
      <p:sp>
        <p:nvSpPr>
          <p:cNvPr id="278" name="Google Shape;278;p15"/>
          <p:cNvSpPr/>
          <p:nvPr/>
        </p:nvSpPr>
        <p:spPr>
          <a:xfrm>
            <a:off x="7172925" y="3920850"/>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The adult role and schedule, including displaced activities.</a:t>
            </a:r>
            <a:endParaRPr i="0" sz="1400" u="none" cap="none" strike="noStrike">
              <a:solidFill>
                <a:srgbClr val="000000"/>
              </a:solidFill>
              <a:latin typeface="Montserrat"/>
              <a:ea typeface="Montserrat"/>
              <a:cs typeface="Montserrat"/>
              <a:sym typeface="Montserrat"/>
            </a:endParaRPr>
          </a:p>
        </p:txBody>
      </p:sp>
      <p:sp>
        <p:nvSpPr>
          <p:cNvPr id="279" name="Google Shape;279;p15"/>
          <p:cNvSpPr/>
          <p:nvPr/>
        </p:nvSpPr>
        <p:spPr>
          <a:xfrm>
            <a:off x="7162275" y="4716175"/>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Observations of comfort, relationships and responses to rewards or stopping.</a:t>
            </a:r>
            <a:endParaRPr i="0" sz="1400" u="none" cap="none" strike="noStrike">
              <a:solidFill>
                <a:srgbClr val="000000"/>
              </a:solidFill>
              <a:latin typeface="Montserrat"/>
              <a:ea typeface="Montserrat"/>
              <a:cs typeface="Montserrat"/>
              <a:sym typeface="Montserrat"/>
            </a:endParaRPr>
          </a:p>
        </p:txBody>
      </p:sp>
      <p:sp>
        <p:nvSpPr>
          <p:cNvPr id="280" name="Google Shape;280;p15"/>
          <p:cNvSpPr/>
          <p:nvPr/>
        </p:nvSpPr>
        <p:spPr>
          <a:xfrm>
            <a:off x="685800" y="5800725"/>
            <a:ext cx="10820400" cy="9525"/>
          </a:xfrm>
          <a:prstGeom prst="rect">
            <a:avLst/>
          </a:prstGeom>
          <a:solidFill>
            <a:srgbClr val="35567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82D62"/>
        </a:solidFill>
      </p:bgPr>
    </p:bg>
    <p:spTree>
      <p:nvGrpSpPr>
        <p:cNvPr id="285" name="Shape 285"/>
        <p:cNvGrpSpPr/>
        <p:nvPr/>
      </p:nvGrpSpPr>
      <p:grpSpPr>
        <a:xfrm>
          <a:off x="0" y="0"/>
          <a:ext cx="0" cy="0"/>
          <a:chOff x="0" y="0"/>
          <a:chExt cx="0" cy="0"/>
        </a:xfrm>
      </p:grpSpPr>
      <p:sp>
        <p:nvSpPr>
          <p:cNvPr id="286" name="Google Shape;286;p16"/>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3000"/>
              <a:buFont typeface="Arial"/>
              <a:buNone/>
            </a:pPr>
            <a:r>
              <a:rPr b="1" i="0" lang="en-US" sz="3000" u="none" cap="none" strike="noStrike">
                <a:solidFill>
                  <a:srgbClr val="FFFFFF"/>
                </a:solidFill>
                <a:latin typeface="Montserrat"/>
                <a:ea typeface="Montserrat"/>
                <a:cs typeface="Montserrat"/>
                <a:sym typeface="Montserrat"/>
              </a:rPr>
              <a:t>3. Inclusion and access</a:t>
            </a:r>
            <a:endParaRPr i="0" sz="1400" u="none" cap="none" strike="noStrike">
              <a:solidFill>
                <a:srgbClr val="000000"/>
              </a:solidFill>
              <a:latin typeface="Montserrat"/>
              <a:ea typeface="Montserrat"/>
              <a:cs typeface="Montserrat"/>
              <a:sym typeface="Montserrat"/>
            </a:endParaRPr>
          </a:p>
        </p:txBody>
      </p:sp>
      <p:sp>
        <p:nvSpPr>
          <p:cNvPr id="287" name="Google Shape;287;p16"/>
          <p:cNvSpPr/>
          <p:nvPr/>
        </p:nvSpPr>
        <p:spPr>
          <a:xfrm>
            <a:off x="685800" y="1266825"/>
            <a:ext cx="10820400" cy="28575"/>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16"/>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D2DDED"/>
              </a:buClr>
              <a:buSzPts val="1050"/>
              <a:buFont typeface="Arial"/>
              <a:buNone/>
            </a:pPr>
            <a:r>
              <a:rPr i="0" lang="en-US" sz="1200" u="none" cap="none" strike="noStrike">
                <a:solidFill>
                  <a:srgbClr val="D2DDED"/>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289" name="Google Shape;289;p16"/>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D2DDED"/>
              </a:buClr>
              <a:buSzPts val="1050"/>
              <a:buFont typeface="Arial"/>
              <a:buNone/>
            </a:pPr>
            <a:r>
              <a:rPr lang="en-US" sz="1200">
                <a:solidFill>
                  <a:srgbClr val="D2DDED"/>
                </a:solidFill>
                <a:latin typeface="Montserrat"/>
                <a:ea typeface="Montserrat"/>
                <a:cs typeface="Montserrat"/>
                <a:sym typeface="Montserrat"/>
              </a:rPr>
              <a:t>13</a:t>
            </a:r>
            <a:endParaRPr i="0" sz="1200" u="none" cap="none" strike="noStrike">
              <a:solidFill>
                <a:srgbClr val="000000"/>
              </a:solidFill>
              <a:latin typeface="Montserrat"/>
              <a:ea typeface="Montserrat"/>
              <a:cs typeface="Montserrat"/>
              <a:sym typeface="Montserrat"/>
            </a:endParaRPr>
          </a:p>
        </p:txBody>
      </p:sp>
      <p:sp>
        <p:nvSpPr>
          <p:cNvPr id="290" name="Google Shape;290;p16"/>
          <p:cNvSpPr/>
          <p:nvPr/>
        </p:nvSpPr>
        <p:spPr>
          <a:xfrm>
            <a:off x="685800" y="1581150"/>
            <a:ext cx="10715625" cy="742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2175"/>
              <a:buFont typeface="Arial"/>
              <a:buNone/>
            </a:pPr>
            <a:r>
              <a:rPr i="1" lang="en-US" sz="2175" u="none" cap="none" strike="noStrike">
                <a:solidFill>
                  <a:srgbClr val="FFFFFF"/>
                </a:solidFill>
                <a:latin typeface="Montserrat"/>
                <a:ea typeface="Montserrat"/>
                <a:cs typeface="Montserrat"/>
                <a:sym typeface="Montserrat"/>
              </a:rPr>
              <a:t>Can every intended learner participate and benefit fairly? What accommodations are needed to support all learners?</a:t>
            </a:r>
            <a:endParaRPr i="0" sz="1400" u="none" cap="none" strike="noStrike">
              <a:solidFill>
                <a:srgbClr val="000000"/>
              </a:solidFill>
              <a:latin typeface="Montserrat"/>
              <a:ea typeface="Montserrat"/>
              <a:cs typeface="Montserrat"/>
              <a:sym typeface="Montserrat"/>
            </a:endParaRPr>
          </a:p>
        </p:txBody>
      </p:sp>
      <p:sp>
        <p:nvSpPr>
          <p:cNvPr id="291" name="Google Shape;291;p16"/>
          <p:cNvSpPr/>
          <p:nvPr/>
        </p:nvSpPr>
        <p:spPr>
          <a:xfrm>
            <a:off x="685800" y="2609850"/>
            <a:ext cx="592455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Checks in the companion tools</a:t>
            </a:r>
            <a:endParaRPr i="0" sz="1400" u="none" cap="none" strike="noStrike">
              <a:solidFill>
                <a:schemeClr val="lt1"/>
              </a:solidFill>
              <a:latin typeface="Montserrat"/>
              <a:ea typeface="Montserrat"/>
              <a:cs typeface="Montserrat"/>
              <a:sym typeface="Montserrat"/>
            </a:endParaRPr>
          </a:p>
        </p:txBody>
      </p:sp>
      <p:sp>
        <p:nvSpPr>
          <p:cNvPr id="292" name="Google Shape;292;p16"/>
          <p:cNvSpPr/>
          <p:nvPr/>
        </p:nvSpPr>
        <p:spPr>
          <a:xfrm>
            <a:off x="7200900" y="2609850"/>
            <a:ext cx="419100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Evidence to examine</a:t>
            </a:r>
            <a:endParaRPr i="0" sz="1400" u="none" cap="none" strike="noStrike">
              <a:solidFill>
                <a:schemeClr val="lt1"/>
              </a:solidFill>
              <a:latin typeface="Montserrat"/>
              <a:ea typeface="Montserrat"/>
              <a:cs typeface="Montserrat"/>
              <a:sym typeface="Montserrat"/>
            </a:endParaRPr>
          </a:p>
        </p:txBody>
      </p:sp>
      <p:sp>
        <p:nvSpPr>
          <p:cNvPr id="293" name="Google Shape;293;p16"/>
          <p:cNvSpPr/>
          <p:nvPr/>
        </p:nvSpPr>
        <p:spPr>
          <a:xfrm>
            <a:off x="685800" y="31337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A1</a:t>
            </a:r>
            <a:endParaRPr i="0" sz="1400" u="none" cap="none" strike="noStrike">
              <a:solidFill>
                <a:schemeClr val="lt1"/>
              </a:solidFill>
              <a:latin typeface="Montserrat"/>
              <a:ea typeface="Montserrat"/>
              <a:cs typeface="Montserrat"/>
              <a:sym typeface="Montserrat"/>
            </a:endParaRPr>
          </a:p>
        </p:txBody>
      </p:sp>
      <p:sp>
        <p:nvSpPr>
          <p:cNvPr id="294" name="Google Shape;294;p16"/>
          <p:cNvSpPr/>
          <p:nvPr/>
        </p:nvSpPr>
        <p:spPr>
          <a:xfrm>
            <a:off x="1276350" y="31242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Accessible interaction</a:t>
            </a:r>
            <a:endParaRPr i="0" sz="1400" u="none" cap="none" strike="noStrike">
              <a:solidFill>
                <a:srgbClr val="000000"/>
              </a:solidFill>
              <a:latin typeface="Montserrat"/>
              <a:ea typeface="Montserrat"/>
              <a:cs typeface="Montserrat"/>
              <a:sym typeface="Montserrat"/>
            </a:endParaRPr>
          </a:p>
        </p:txBody>
      </p:sp>
      <p:sp>
        <p:nvSpPr>
          <p:cNvPr id="295" name="Google Shape;295;p16"/>
          <p:cNvSpPr/>
          <p:nvPr/>
        </p:nvSpPr>
        <p:spPr>
          <a:xfrm>
            <a:off x="685800" y="35433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A2</a:t>
            </a:r>
            <a:endParaRPr i="0" sz="1400" u="none" cap="none" strike="noStrike">
              <a:solidFill>
                <a:schemeClr val="lt1"/>
              </a:solidFill>
              <a:latin typeface="Montserrat"/>
              <a:ea typeface="Montserrat"/>
              <a:cs typeface="Montserrat"/>
              <a:sym typeface="Montserrat"/>
            </a:endParaRPr>
          </a:p>
        </p:txBody>
      </p:sp>
      <p:sp>
        <p:nvSpPr>
          <p:cNvPr id="296" name="Google Shape;296;p16"/>
          <p:cNvSpPr/>
          <p:nvPr/>
        </p:nvSpPr>
        <p:spPr>
          <a:xfrm>
            <a:off x="1276350" y="35337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Accessible materials</a:t>
            </a:r>
            <a:endParaRPr i="0" sz="1400" u="none" cap="none" strike="noStrike">
              <a:solidFill>
                <a:srgbClr val="000000"/>
              </a:solidFill>
              <a:latin typeface="Montserrat"/>
              <a:ea typeface="Montserrat"/>
              <a:cs typeface="Montserrat"/>
              <a:sym typeface="Montserrat"/>
            </a:endParaRPr>
          </a:p>
        </p:txBody>
      </p:sp>
      <p:sp>
        <p:nvSpPr>
          <p:cNvPr id="297" name="Google Shape;297;p16"/>
          <p:cNvSpPr/>
          <p:nvPr/>
        </p:nvSpPr>
        <p:spPr>
          <a:xfrm>
            <a:off x="685800" y="395287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A3</a:t>
            </a:r>
            <a:endParaRPr i="0" sz="1400" u="none" cap="none" strike="noStrike">
              <a:solidFill>
                <a:schemeClr val="lt1"/>
              </a:solidFill>
              <a:latin typeface="Montserrat"/>
              <a:ea typeface="Montserrat"/>
              <a:cs typeface="Montserrat"/>
              <a:sym typeface="Montserrat"/>
            </a:endParaRPr>
          </a:p>
        </p:txBody>
      </p:sp>
      <p:sp>
        <p:nvSpPr>
          <p:cNvPr id="298" name="Google Shape;298;p16"/>
          <p:cNvSpPr/>
          <p:nvPr/>
        </p:nvSpPr>
        <p:spPr>
          <a:xfrm>
            <a:off x="1276350" y="394335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Language and culture</a:t>
            </a:r>
            <a:endParaRPr i="0" sz="1400" u="none" cap="none" strike="noStrike">
              <a:solidFill>
                <a:srgbClr val="000000"/>
              </a:solidFill>
              <a:latin typeface="Montserrat"/>
              <a:ea typeface="Montserrat"/>
              <a:cs typeface="Montserrat"/>
              <a:sym typeface="Montserrat"/>
            </a:endParaRPr>
          </a:p>
        </p:txBody>
      </p:sp>
      <p:sp>
        <p:nvSpPr>
          <p:cNvPr id="299" name="Google Shape;299;p16"/>
          <p:cNvSpPr/>
          <p:nvPr/>
        </p:nvSpPr>
        <p:spPr>
          <a:xfrm>
            <a:off x="685800" y="436245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A4</a:t>
            </a:r>
            <a:endParaRPr i="0" sz="1400" u="none" cap="none" strike="noStrike">
              <a:solidFill>
                <a:schemeClr val="lt1"/>
              </a:solidFill>
              <a:latin typeface="Montserrat"/>
              <a:ea typeface="Montserrat"/>
              <a:cs typeface="Montserrat"/>
              <a:sym typeface="Montserrat"/>
            </a:endParaRPr>
          </a:p>
        </p:txBody>
      </p:sp>
      <p:sp>
        <p:nvSpPr>
          <p:cNvPr id="300" name="Google Shape;300;p16"/>
          <p:cNvSpPr/>
          <p:nvPr/>
        </p:nvSpPr>
        <p:spPr>
          <a:xfrm>
            <a:off x="1276350" y="435292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Practical participation</a:t>
            </a:r>
            <a:endParaRPr i="0" sz="1400" u="none" cap="none" strike="noStrike">
              <a:solidFill>
                <a:srgbClr val="000000"/>
              </a:solidFill>
              <a:latin typeface="Montserrat"/>
              <a:ea typeface="Montserrat"/>
              <a:cs typeface="Montserrat"/>
              <a:sym typeface="Montserrat"/>
            </a:endParaRPr>
          </a:p>
        </p:txBody>
      </p:sp>
      <p:sp>
        <p:nvSpPr>
          <p:cNvPr id="301" name="Google Shape;301;p16"/>
          <p:cNvSpPr/>
          <p:nvPr/>
        </p:nvSpPr>
        <p:spPr>
          <a:xfrm>
            <a:off x="685800" y="47720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A5</a:t>
            </a:r>
            <a:endParaRPr i="0" sz="1400" u="none" cap="none" strike="noStrike">
              <a:solidFill>
                <a:schemeClr val="lt1"/>
              </a:solidFill>
              <a:latin typeface="Montserrat"/>
              <a:ea typeface="Montserrat"/>
              <a:cs typeface="Montserrat"/>
              <a:sym typeface="Montserrat"/>
            </a:endParaRPr>
          </a:p>
        </p:txBody>
      </p:sp>
      <p:sp>
        <p:nvSpPr>
          <p:cNvPr id="302" name="Google Shape;302;p16"/>
          <p:cNvSpPr/>
          <p:nvPr/>
        </p:nvSpPr>
        <p:spPr>
          <a:xfrm>
            <a:off x="1276350" y="47625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Fair opportunities and treatment</a:t>
            </a:r>
            <a:endParaRPr i="0" sz="1400" u="none" cap="none" strike="noStrike">
              <a:solidFill>
                <a:srgbClr val="000000"/>
              </a:solidFill>
              <a:latin typeface="Montserrat"/>
              <a:ea typeface="Montserrat"/>
              <a:cs typeface="Montserrat"/>
              <a:sym typeface="Montserrat"/>
            </a:endParaRPr>
          </a:p>
        </p:txBody>
      </p:sp>
      <p:sp>
        <p:nvSpPr>
          <p:cNvPr id="303" name="Google Shape;303;p16"/>
          <p:cNvSpPr/>
          <p:nvPr/>
        </p:nvSpPr>
        <p:spPr>
          <a:xfrm>
            <a:off x="685800" y="51816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A6</a:t>
            </a:r>
            <a:endParaRPr i="0" sz="1400" u="none" cap="none" strike="noStrike">
              <a:solidFill>
                <a:schemeClr val="lt1"/>
              </a:solidFill>
              <a:latin typeface="Montserrat"/>
              <a:ea typeface="Montserrat"/>
              <a:cs typeface="Montserrat"/>
              <a:sym typeface="Montserrat"/>
            </a:endParaRPr>
          </a:p>
        </p:txBody>
      </p:sp>
      <p:sp>
        <p:nvSpPr>
          <p:cNvPr id="304" name="Google Shape;304;p16"/>
          <p:cNvSpPr/>
          <p:nvPr/>
        </p:nvSpPr>
        <p:spPr>
          <a:xfrm>
            <a:off x="1276350" y="51720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Supports and equivalent options</a:t>
            </a:r>
            <a:endParaRPr i="0" sz="1400" u="none" cap="none" strike="noStrike">
              <a:solidFill>
                <a:srgbClr val="000000"/>
              </a:solidFill>
              <a:latin typeface="Montserrat"/>
              <a:ea typeface="Montserrat"/>
              <a:cs typeface="Montserrat"/>
              <a:sym typeface="Montserrat"/>
            </a:endParaRPr>
          </a:p>
        </p:txBody>
      </p:sp>
      <p:sp>
        <p:nvSpPr>
          <p:cNvPr id="305" name="Google Shape;305;p16"/>
          <p:cNvSpPr/>
          <p:nvPr/>
        </p:nvSpPr>
        <p:spPr>
          <a:xfrm>
            <a:off x="7200900" y="3062125"/>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Task tests with needed assistive technology and input methods.</a:t>
            </a:r>
            <a:endParaRPr i="0" sz="1400" u="none" cap="none" strike="noStrike">
              <a:solidFill>
                <a:srgbClr val="000000"/>
              </a:solidFill>
              <a:latin typeface="Montserrat"/>
              <a:ea typeface="Montserrat"/>
              <a:cs typeface="Montserrat"/>
              <a:sym typeface="Montserrat"/>
            </a:endParaRPr>
          </a:p>
        </p:txBody>
      </p:sp>
      <p:sp>
        <p:nvSpPr>
          <p:cNvPr id="306" name="Google Shape;306;p16"/>
          <p:cNvSpPr/>
          <p:nvPr/>
        </p:nvSpPr>
        <p:spPr>
          <a:xfrm>
            <a:off x="7200900" y="3905088"/>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Actual materials, language supports and access conditions.</a:t>
            </a:r>
            <a:endParaRPr i="0" sz="1400" u="none" cap="none" strike="noStrike">
              <a:solidFill>
                <a:srgbClr val="000000"/>
              </a:solidFill>
              <a:latin typeface="Montserrat"/>
              <a:ea typeface="Montserrat"/>
              <a:cs typeface="Montserrat"/>
              <a:sym typeface="Montserrat"/>
            </a:endParaRPr>
          </a:p>
        </p:txBody>
      </p:sp>
      <p:sp>
        <p:nvSpPr>
          <p:cNvPr id="307" name="Google Shape;307;p16"/>
          <p:cNvSpPr/>
          <p:nvPr/>
        </p:nvSpPr>
        <p:spPr>
          <a:xfrm>
            <a:off x="7200900" y="4695663"/>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Learner and family input, required supports and a working access alternative.</a:t>
            </a:r>
            <a:endParaRPr i="0" sz="1400" u="none" cap="none" strike="noStrike">
              <a:solidFill>
                <a:srgbClr val="000000"/>
              </a:solidFill>
              <a:latin typeface="Montserrat"/>
              <a:ea typeface="Montserrat"/>
              <a:cs typeface="Montserrat"/>
              <a:sym typeface="Montserrat"/>
            </a:endParaRPr>
          </a:p>
        </p:txBody>
      </p:sp>
      <p:sp>
        <p:nvSpPr>
          <p:cNvPr id="308" name="Google Shape;308;p16"/>
          <p:cNvSpPr/>
          <p:nvPr/>
        </p:nvSpPr>
        <p:spPr>
          <a:xfrm>
            <a:off x="685800" y="5800725"/>
            <a:ext cx="10820400" cy="9525"/>
          </a:xfrm>
          <a:prstGeom prst="rect">
            <a:avLst/>
          </a:prstGeom>
          <a:solidFill>
            <a:srgbClr val="35567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82D62"/>
        </a:solidFill>
      </p:bgPr>
    </p:bg>
    <p:spTree>
      <p:nvGrpSpPr>
        <p:cNvPr id="313" name="Shape 313"/>
        <p:cNvGrpSpPr/>
        <p:nvPr/>
      </p:nvGrpSpPr>
      <p:grpSpPr>
        <a:xfrm>
          <a:off x="0" y="0"/>
          <a:ext cx="0" cy="0"/>
          <a:chOff x="0" y="0"/>
          <a:chExt cx="0" cy="0"/>
        </a:xfrm>
      </p:grpSpPr>
      <p:sp>
        <p:nvSpPr>
          <p:cNvPr id="314" name="Google Shape;314;p17"/>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3000"/>
              <a:buFont typeface="Arial"/>
              <a:buNone/>
            </a:pPr>
            <a:r>
              <a:rPr b="1" i="0" lang="en-US" sz="3000" u="none" cap="none" strike="noStrike">
                <a:solidFill>
                  <a:srgbClr val="FFFFFF"/>
                </a:solidFill>
                <a:latin typeface="Montserrat"/>
                <a:ea typeface="Montserrat"/>
                <a:cs typeface="Montserrat"/>
                <a:sym typeface="Montserrat"/>
              </a:rPr>
              <a:t>4. Safety and rights</a:t>
            </a:r>
            <a:endParaRPr i="0" sz="1400" u="none" cap="none" strike="noStrike">
              <a:solidFill>
                <a:srgbClr val="000000"/>
              </a:solidFill>
              <a:latin typeface="Montserrat"/>
              <a:ea typeface="Montserrat"/>
              <a:cs typeface="Montserrat"/>
              <a:sym typeface="Montserrat"/>
            </a:endParaRPr>
          </a:p>
        </p:txBody>
      </p:sp>
      <p:sp>
        <p:nvSpPr>
          <p:cNvPr id="315" name="Google Shape;315;p17"/>
          <p:cNvSpPr/>
          <p:nvPr/>
        </p:nvSpPr>
        <p:spPr>
          <a:xfrm>
            <a:off x="685800" y="1266825"/>
            <a:ext cx="10820400" cy="28575"/>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17"/>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D2DDED"/>
              </a:buClr>
              <a:buSzPts val="1050"/>
              <a:buFont typeface="Arial"/>
              <a:buNone/>
            </a:pPr>
            <a:r>
              <a:rPr i="0" lang="en-US" sz="1200" u="none" cap="none" strike="noStrike">
                <a:solidFill>
                  <a:srgbClr val="D2DDED"/>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317" name="Google Shape;317;p17"/>
          <p:cNvSpPr/>
          <p:nvPr/>
        </p:nvSpPr>
        <p:spPr>
          <a:xfrm>
            <a:off x="8334375" y="6410325"/>
            <a:ext cx="1809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D2DDED"/>
              </a:buClr>
              <a:buSzPts val="1050"/>
              <a:buFont typeface="Arial"/>
              <a:buNone/>
            </a:pPr>
            <a:r>
              <a:t/>
            </a:r>
            <a:endParaRPr i="0" sz="1200" u="none" cap="none" strike="noStrike">
              <a:solidFill>
                <a:srgbClr val="000000"/>
              </a:solidFill>
              <a:latin typeface="Montserrat"/>
              <a:ea typeface="Montserrat"/>
              <a:cs typeface="Montserrat"/>
              <a:sym typeface="Montserrat"/>
            </a:endParaRPr>
          </a:p>
        </p:txBody>
      </p:sp>
      <p:sp>
        <p:nvSpPr>
          <p:cNvPr id="318" name="Google Shape;318;p17"/>
          <p:cNvSpPr/>
          <p:nvPr/>
        </p:nvSpPr>
        <p:spPr>
          <a:xfrm>
            <a:off x="11039864" y="6410325"/>
            <a:ext cx="476400" cy="209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D2DDED"/>
              </a:buClr>
              <a:buSzPts val="1050"/>
              <a:buFont typeface="Arial"/>
              <a:buNone/>
            </a:pPr>
            <a:r>
              <a:rPr lang="en-US" sz="1200">
                <a:solidFill>
                  <a:srgbClr val="D2DDED"/>
                </a:solidFill>
                <a:latin typeface="Montserrat"/>
                <a:ea typeface="Montserrat"/>
                <a:cs typeface="Montserrat"/>
                <a:sym typeface="Montserrat"/>
              </a:rPr>
              <a:t>14</a:t>
            </a:r>
            <a:endParaRPr i="0" sz="1200" u="none" cap="none" strike="noStrike">
              <a:solidFill>
                <a:srgbClr val="000000"/>
              </a:solidFill>
              <a:latin typeface="Montserrat"/>
              <a:ea typeface="Montserrat"/>
              <a:cs typeface="Montserrat"/>
              <a:sym typeface="Montserrat"/>
            </a:endParaRPr>
          </a:p>
        </p:txBody>
      </p:sp>
      <p:sp>
        <p:nvSpPr>
          <p:cNvPr id="319" name="Google Shape;319;p17"/>
          <p:cNvSpPr/>
          <p:nvPr/>
        </p:nvSpPr>
        <p:spPr>
          <a:xfrm>
            <a:off x="685800" y="1581150"/>
            <a:ext cx="10715625" cy="742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2175"/>
              <a:buFont typeface="Arial"/>
              <a:buNone/>
            </a:pPr>
            <a:r>
              <a:rPr i="1" lang="en-US" sz="2175" u="none" cap="none" strike="noStrike">
                <a:solidFill>
                  <a:srgbClr val="FFFFFF"/>
                </a:solidFill>
                <a:latin typeface="Montserrat"/>
                <a:ea typeface="Montserrat"/>
                <a:cs typeface="Montserrat"/>
                <a:sym typeface="Montserrat"/>
              </a:rPr>
              <a:t>Are children and their rights protected?</a:t>
            </a:r>
            <a:endParaRPr i="0" sz="1400" u="none" cap="none" strike="noStrike">
              <a:solidFill>
                <a:srgbClr val="000000"/>
              </a:solidFill>
              <a:latin typeface="Montserrat"/>
              <a:ea typeface="Montserrat"/>
              <a:cs typeface="Montserrat"/>
              <a:sym typeface="Montserrat"/>
            </a:endParaRPr>
          </a:p>
        </p:txBody>
      </p:sp>
      <p:sp>
        <p:nvSpPr>
          <p:cNvPr id="320" name="Google Shape;320;p17"/>
          <p:cNvSpPr/>
          <p:nvPr/>
        </p:nvSpPr>
        <p:spPr>
          <a:xfrm>
            <a:off x="685800" y="2609850"/>
            <a:ext cx="592455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Checks in the companion tools</a:t>
            </a:r>
            <a:endParaRPr i="0" sz="1400" u="none" cap="none" strike="noStrike">
              <a:solidFill>
                <a:schemeClr val="lt1"/>
              </a:solidFill>
              <a:latin typeface="Montserrat"/>
              <a:ea typeface="Montserrat"/>
              <a:cs typeface="Montserrat"/>
              <a:sym typeface="Montserrat"/>
            </a:endParaRPr>
          </a:p>
        </p:txBody>
      </p:sp>
      <p:sp>
        <p:nvSpPr>
          <p:cNvPr id="321" name="Google Shape;321;p17"/>
          <p:cNvSpPr/>
          <p:nvPr/>
        </p:nvSpPr>
        <p:spPr>
          <a:xfrm>
            <a:off x="7200900" y="2609850"/>
            <a:ext cx="419100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Evidence to examine</a:t>
            </a:r>
            <a:endParaRPr i="0" sz="1400" u="none" cap="none" strike="noStrike">
              <a:solidFill>
                <a:schemeClr val="lt1"/>
              </a:solidFill>
              <a:latin typeface="Montserrat"/>
              <a:ea typeface="Montserrat"/>
              <a:cs typeface="Montserrat"/>
              <a:sym typeface="Montserrat"/>
            </a:endParaRPr>
          </a:p>
        </p:txBody>
      </p:sp>
      <p:sp>
        <p:nvSpPr>
          <p:cNvPr id="322" name="Google Shape;322;p17"/>
          <p:cNvSpPr/>
          <p:nvPr/>
        </p:nvSpPr>
        <p:spPr>
          <a:xfrm>
            <a:off x="685800" y="31337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S1</a:t>
            </a:r>
            <a:endParaRPr i="0" sz="1400" u="none" cap="none" strike="noStrike">
              <a:solidFill>
                <a:schemeClr val="lt1"/>
              </a:solidFill>
              <a:latin typeface="Montserrat"/>
              <a:ea typeface="Montserrat"/>
              <a:cs typeface="Montserrat"/>
              <a:sym typeface="Montserrat"/>
            </a:endParaRPr>
          </a:p>
        </p:txBody>
      </p:sp>
      <p:sp>
        <p:nvSpPr>
          <p:cNvPr id="323" name="Google Shape;323;p17"/>
          <p:cNvSpPr/>
          <p:nvPr/>
        </p:nvSpPr>
        <p:spPr>
          <a:xfrm>
            <a:off x="1276350" y="31242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Privacy and data rights</a:t>
            </a:r>
            <a:endParaRPr i="0" sz="1400" u="none" cap="none" strike="noStrike">
              <a:solidFill>
                <a:srgbClr val="000000"/>
              </a:solidFill>
              <a:latin typeface="Montserrat"/>
              <a:ea typeface="Montserrat"/>
              <a:cs typeface="Montserrat"/>
              <a:sym typeface="Montserrat"/>
            </a:endParaRPr>
          </a:p>
        </p:txBody>
      </p:sp>
      <p:sp>
        <p:nvSpPr>
          <p:cNvPr id="324" name="Google Shape;324;p17"/>
          <p:cNvSpPr/>
          <p:nvPr/>
        </p:nvSpPr>
        <p:spPr>
          <a:xfrm>
            <a:off x="685800" y="35433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S2</a:t>
            </a:r>
            <a:endParaRPr i="0" sz="1400" u="none" cap="none" strike="noStrike">
              <a:solidFill>
                <a:schemeClr val="lt1"/>
              </a:solidFill>
              <a:latin typeface="Montserrat"/>
              <a:ea typeface="Montserrat"/>
              <a:cs typeface="Montserrat"/>
              <a:sym typeface="Montserrat"/>
            </a:endParaRPr>
          </a:p>
        </p:txBody>
      </p:sp>
      <p:sp>
        <p:nvSpPr>
          <p:cNvPr id="325" name="Google Shape;325;p17"/>
          <p:cNvSpPr/>
          <p:nvPr/>
        </p:nvSpPr>
        <p:spPr>
          <a:xfrm>
            <a:off x="1276350" y="35337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Cybersecurity</a:t>
            </a:r>
            <a:endParaRPr i="0" sz="1400" u="none" cap="none" strike="noStrike">
              <a:solidFill>
                <a:srgbClr val="000000"/>
              </a:solidFill>
              <a:latin typeface="Montserrat"/>
              <a:ea typeface="Montserrat"/>
              <a:cs typeface="Montserrat"/>
              <a:sym typeface="Montserrat"/>
            </a:endParaRPr>
          </a:p>
        </p:txBody>
      </p:sp>
      <p:sp>
        <p:nvSpPr>
          <p:cNvPr id="326" name="Google Shape;326;p17"/>
          <p:cNvSpPr/>
          <p:nvPr/>
        </p:nvSpPr>
        <p:spPr>
          <a:xfrm>
            <a:off x="685800" y="395287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S3</a:t>
            </a:r>
            <a:endParaRPr i="0" sz="1400" u="none" cap="none" strike="noStrike">
              <a:solidFill>
                <a:schemeClr val="lt1"/>
              </a:solidFill>
              <a:latin typeface="Montserrat"/>
              <a:ea typeface="Montserrat"/>
              <a:cs typeface="Montserrat"/>
              <a:sym typeface="Montserrat"/>
            </a:endParaRPr>
          </a:p>
        </p:txBody>
      </p:sp>
      <p:sp>
        <p:nvSpPr>
          <p:cNvPr id="327" name="Google Shape;327;p17"/>
          <p:cNvSpPr/>
          <p:nvPr/>
        </p:nvSpPr>
        <p:spPr>
          <a:xfrm>
            <a:off x="1276350" y="394335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Safeguarding, content and contact</a:t>
            </a:r>
            <a:endParaRPr i="0" sz="1400" u="none" cap="none" strike="noStrike">
              <a:solidFill>
                <a:srgbClr val="000000"/>
              </a:solidFill>
              <a:latin typeface="Montserrat"/>
              <a:ea typeface="Montserrat"/>
              <a:cs typeface="Montserrat"/>
              <a:sym typeface="Montserrat"/>
            </a:endParaRPr>
          </a:p>
        </p:txBody>
      </p:sp>
      <p:sp>
        <p:nvSpPr>
          <p:cNvPr id="328" name="Google Shape;328;p17"/>
          <p:cNvSpPr/>
          <p:nvPr/>
        </p:nvSpPr>
        <p:spPr>
          <a:xfrm>
            <a:off x="685800" y="436245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S4</a:t>
            </a:r>
            <a:endParaRPr i="0" sz="1400" u="none" cap="none" strike="noStrike">
              <a:solidFill>
                <a:schemeClr val="lt1"/>
              </a:solidFill>
              <a:latin typeface="Montserrat"/>
              <a:ea typeface="Montserrat"/>
              <a:cs typeface="Montserrat"/>
              <a:sym typeface="Montserrat"/>
            </a:endParaRPr>
          </a:p>
        </p:txBody>
      </p:sp>
      <p:sp>
        <p:nvSpPr>
          <p:cNvPr id="329" name="Google Shape;329;p17"/>
          <p:cNvSpPr/>
          <p:nvPr/>
        </p:nvSpPr>
        <p:spPr>
          <a:xfrm>
            <a:off x="1276350" y="435292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Deceptive or coercive design</a:t>
            </a:r>
            <a:endParaRPr i="0" sz="1400" u="none" cap="none" strike="noStrike">
              <a:solidFill>
                <a:srgbClr val="000000"/>
              </a:solidFill>
              <a:latin typeface="Montserrat"/>
              <a:ea typeface="Montserrat"/>
              <a:cs typeface="Montserrat"/>
              <a:sym typeface="Montserrat"/>
            </a:endParaRPr>
          </a:p>
        </p:txBody>
      </p:sp>
      <p:sp>
        <p:nvSpPr>
          <p:cNvPr id="330" name="Google Shape;330;p17"/>
          <p:cNvSpPr/>
          <p:nvPr/>
        </p:nvSpPr>
        <p:spPr>
          <a:xfrm>
            <a:off x="685800" y="47720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S5</a:t>
            </a:r>
            <a:endParaRPr i="0" sz="1400" u="none" cap="none" strike="noStrike">
              <a:solidFill>
                <a:schemeClr val="lt1"/>
              </a:solidFill>
              <a:latin typeface="Montserrat"/>
              <a:ea typeface="Montserrat"/>
              <a:cs typeface="Montserrat"/>
              <a:sym typeface="Montserrat"/>
            </a:endParaRPr>
          </a:p>
        </p:txBody>
      </p:sp>
      <p:sp>
        <p:nvSpPr>
          <p:cNvPr id="331" name="Google Shape;331;p17"/>
          <p:cNvSpPr/>
          <p:nvPr/>
        </p:nvSpPr>
        <p:spPr>
          <a:xfrm>
            <a:off x="1276350" y="47625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AI-related safeguards</a:t>
            </a:r>
            <a:endParaRPr i="0" sz="1400" u="none" cap="none" strike="noStrike">
              <a:solidFill>
                <a:srgbClr val="000000"/>
              </a:solidFill>
              <a:latin typeface="Montserrat"/>
              <a:ea typeface="Montserrat"/>
              <a:cs typeface="Montserrat"/>
              <a:sym typeface="Montserrat"/>
            </a:endParaRPr>
          </a:p>
        </p:txBody>
      </p:sp>
      <p:sp>
        <p:nvSpPr>
          <p:cNvPr id="332" name="Google Shape;332;p17"/>
          <p:cNvSpPr/>
          <p:nvPr/>
        </p:nvSpPr>
        <p:spPr>
          <a:xfrm>
            <a:off x="685800" y="51816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S6</a:t>
            </a:r>
            <a:endParaRPr i="0" sz="1400" u="none" cap="none" strike="noStrike">
              <a:solidFill>
                <a:schemeClr val="lt1"/>
              </a:solidFill>
              <a:latin typeface="Montserrat"/>
              <a:ea typeface="Montserrat"/>
              <a:cs typeface="Montserrat"/>
              <a:sym typeface="Montserrat"/>
            </a:endParaRPr>
          </a:p>
        </p:txBody>
      </p:sp>
      <p:sp>
        <p:nvSpPr>
          <p:cNvPr id="333" name="Google Shape;333;p17"/>
          <p:cNvSpPr/>
          <p:nvPr/>
        </p:nvSpPr>
        <p:spPr>
          <a:xfrm>
            <a:off x="1276350" y="51720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Notice, concerns and remedy</a:t>
            </a:r>
            <a:endParaRPr i="0" sz="1400" u="none" cap="none" strike="noStrike">
              <a:solidFill>
                <a:srgbClr val="000000"/>
              </a:solidFill>
              <a:latin typeface="Montserrat"/>
              <a:ea typeface="Montserrat"/>
              <a:cs typeface="Montserrat"/>
              <a:sym typeface="Montserrat"/>
            </a:endParaRPr>
          </a:p>
        </p:txBody>
      </p:sp>
      <p:sp>
        <p:nvSpPr>
          <p:cNvPr id="334" name="Google Shape;334;p17"/>
          <p:cNvSpPr/>
          <p:nvPr/>
        </p:nvSpPr>
        <p:spPr>
          <a:xfrm>
            <a:off x="7200900" y="3039625"/>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Current data terms, data flows and security records.</a:t>
            </a:r>
            <a:endParaRPr i="0" sz="1400" u="none" cap="none" strike="noStrike">
              <a:solidFill>
                <a:srgbClr val="000000"/>
              </a:solidFill>
              <a:latin typeface="Montserrat"/>
              <a:ea typeface="Montserrat"/>
              <a:cs typeface="Montserrat"/>
              <a:sym typeface="Montserrat"/>
            </a:endParaRPr>
          </a:p>
        </p:txBody>
      </p:sp>
      <p:sp>
        <p:nvSpPr>
          <p:cNvPr id="335" name="Google Shape;335;p17"/>
          <p:cNvSpPr/>
          <p:nvPr/>
        </p:nvSpPr>
        <p:spPr>
          <a:xfrm>
            <a:off x="7200900" y="3915925"/>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Content, contact and design settings in the proposed use.</a:t>
            </a:r>
            <a:endParaRPr i="0" sz="1400" u="none" cap="none" strike="noStrike">
              <a:solidFill>
                <a:srgbClr val="000000"/>
              </a:solidFill>
              <a:latin typeface="Montserrat"/>
              <a:ea typeface="Montserrat"/>
              <a:cs typeface="Montserrat"/>
              <a:sym typeface="Montserrat"/>
            </a:endParaRPr>
          </a:p>
        </p:txBody>
      </p:sp>
      <p:sp>
        <p:nvSpPr>
          <p:cNvPr id="336" name="Google Shape;336;p17"/>
          <p:cNvSpPr/>
          <p:nvPr/>
        </p:nvSpPr>
        <p:spPr>
          <a:xfrm>
            <a:off x="7200900" y="4792225"/>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 demonstrated route for reporting harm, adult escalation and remedy.</a:t>
            </a:r>
            <a:endParaRPr i="0" sz="1400" u="none" cap="none" strike="noStrike">
              <a:solidFill>
                <a:srgbClr val="000000"/>
              </a:solidFill>
              <a:latin typeface="Montserrat"/>
              <a:ea typeface="Montserrat"/>
              <a:cs typeface="Montserrat"/>
              <a:sym typeface="Montserrat"/>
            </a:endParaRPr>
          </a:p>
        </p:txBody>
      </p:sp>
      <p:sp>
        <p:nvSpPr>
          <p:cNvPr id="337" name="Google Shape;337;p17"/>
          <p:cNvSpPr/>
          <p:nvPr/>
        </p:nvSpPr>
        <p:spPr>
          <a:xfrm>
            <a:off x="685800" y="5800725"/>
            <a:ext cx="10820400" cy="9525"/>
          </a:xfrm>
          <a:prstGeom prst="rect">
            <a:avLst/>
          </a:prstGeom>
          <a:solidFill>
            <a:srgbClr val="35567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82D62"/>
        </a:solidFill>
      </p:bgPr>
    </p:bg>
    <p:spTree>
      <p:nvGrpSpPr>
        <p:cNvPr id="342" name="Shape 342"/>
        <p:cNvGrpSpPr/>
        <p:nvPr/>
      </p:nvGrpSpPr>
      <p:grpSpPr>
        <a:xfrm>
          <a:off x="0" y="0"/>
          <a:ext cx="0" cy="0"/>
          <a:chOff x="0" y="0"/>
          <a:chExt cx="0" cy="0"/>
        </a:xfrm>
      </p:grpSpPr>
      <p:sp>
        <p:nvSpPr>
          <p:cNvPr id="343" name="Google Shape;343;p18"/>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3000"/>
              <a:buFont typeface="Arial"/>
              <a:buNone/>
            </a:pPr>
            <a:r>
              <a:rPr b="1" i="0" lang="en-US" sz="3000" u="none" cap="none" strike="noStrike">
                <a:solidFill>
                  <a:srgbClr val="FFFFFF"/>
                </a:solidFill>
                <a:latin typeface="Montserrat"/>
                <a:ea typeface="Montserrat"/>
                <a:cs typeface="Montserrat"/>
                <a:sym typeface="Montserrat"/>
              </a:rPr>
              <a:t>5. Evidence and outcomes</a:t>
            </a:r>
            <a:endParaRPr i="0" sz="1400" u="none" cap="none" strike="noStrike">
              <a:solidFill>
                <a:srgbClr val="000000"/>
              </a:solidFill>
              <a:latin typeface="Montserrat"/>
              <a:ea typeface="Montserrat"/>
              <a:cs typeface="Montserrat"/>
              <a:sym typeface="Montserrat"/>
            </a:endParaRPr>
          </a:p>
        </p:txBody>
      </p:sp>
      <p:sp>
        <p:nvSpPr>
          <p:cNvPr id="344" name="Google Shape;344;p18"/>
          <p:cNvSpPr/>
          <p:nvPr/>
        </p:nvSpPr>
        <p:spPr>
          <a:xfrm>
            <a:off x="685800" y="1266825"/>
            <a:ext cx="10820400" cy="28575"/>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18"/>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D2DDED"/>
              </a:buClr>
              <a:buSzPts val="1050"/>
              <a:buFont typeface="Arial"/>
              <a:buNone/>
            </a:pPr>
            <a:r>
              <a:rPr i="0" lang="en-US" sz="1200" u="none" cap="none" strike="noStrike">
                <a:solidFill>
                  <a:srgbClr val="D2DDED"/>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346" name="Google Shape;346;p18"/>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D2DDED"/>
              </a:buClr>
              <a:buSzPts val="1050"/>
              <a:buFont typeface="Arial"/>
              <a:buNone/>
            </a:pPr>
            <a:r>
              <a:rPr i="0" lang="en-US" sz="1200" u="none" cap="none" strike="noStrike">
                <a:solidFill>
                  <a:srgbClr val="D2DDED"/>
                </a:solidFill>
                <a:latin typeface="Montserrat"/>
                <a:ea typeface="Montserrat"/>
                <a:cs typeface="Montserrat"/>
                <a:sym typeface="Montserrat"/>
              </a:rPr>
              <a:t>1</a:t>
            </a:r>
            <a:r>
              <a:rPr lang="en-US" sz="1200">
                <a:solidFill>
                  <a:srgbClr val="D2DDED"/>
                </a:solidFill>
                <a:latin typeface="Montserrat"/>
                <a:ea typeface="Montserrat"/>
                <a:cs typeface="Montserrat"/>
                <a:sym typeface="Montserrat"/>
              </a:rPr>
              <a:t>5</a:t>
            </a:r>
            <a:endParaRPr i="0" sz="1200" u="none" cap="none" strike="noStrike">
              <a:solidFill>
                <a:srgbClr val="000000"/>
              </a:solidFill>
              <a:latin typeface="Montserrat"/>
              <a:ea typeface="Montserrat"/>
              <a:cs typeface="Montserrat"/>
              <a:sym typeface="Montserrat"/>
            </a:endParaRPr>
          </a:p>
        </p:txBody>
      </p:sp>
      <p:sp>
        <p:nvSpPr>
          <p:cNvPr id="347" name="Google Shape;347;p18"/>
          <p:cNvSpPr/>
          <p:nvPr/>
        </p:nvSpPr>
        <p:spPr>
          <a:xfrm>
            <a:off x="685800" y="1581150"/>
            <a:ext cx="10715625" cy="742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2175"/>
              <a:buFont typeface="Arial"/>
              <a:buNone/>
            </a:pPr>
            <a:r>
              <a:rPr i="1" lang="en-US" sz="2175" u="none" cap="none" strike="noStrike">
                <a:solidFill>
                  <a:srgbClr val="FFFFFF"/>
                </a:solidFill>
                <a:latin typeface="Montserrat"/>
                <a:ea typeface="Montserrat"/>
                <a:cs typeface="Montserrat"/>
                <a:sym typeface="Montserrat"/>
              </a:rPr>
              <a:t>What evidence is available to support outcomes? Who benefits from those outcomes?</a:t>
            </a:r>
            <a:endParaRPr i="0" sz="1400" u="none" cap="none" strike="noStrike">
              <a:solidFill>
                <a:srgbClr val="000000"/>
              </a:solidFill>
              <a:latin typeface="Montserrat"/>
              <a:ea typeface="Montserrat"/>
              <a:cs typeface="Montserrat"/>
              <a:sym typeface="Montserrat"/>
            </a:endParaRPr>
          </a:p>
        </p:txBody>
      </p:sp>
      <p:sp>
        <p:nvSpPr>
          <p:cNvPr id="348" name="Google Shape;348;p18"/>
          <p:cNvSpPr/>
          <p:nvPr/>
        </p:nvSpPr>
        <p:spPr>
          <a:xfrm>
            <a:off x="685800" y="2609850"/>
            <a:ext cx="592455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Checks in the companion tools</a:t>
            </a:r>
            <a:endParaRPr i="0" sz="1400" u="none" cap="none" strike="noStrike">
              <a:solidFill>
                <a:schemeClr val="lt1"/>
              </a:solidFill>
              <a:latin typeface="Montserrat"/>
              <a:ea typeface="Montserrat"/>
              <a:cs typeface="Montserrat"/>
              <a:sym typeface="Montserrat"/>
            </a:endParaRPr>
          </a:p>
        </p:txBody>
      </p:sp>
      <p:sp>
        <p:nvSpPr>
          <p:cNvPr id="349" name="Google Shape;349;p18"/>
          <p:cNvSpPr/>
          <p:nvPr/>
        </p:nvSpPr>
        <p:spPr>
          <a:xfrm>
            <a:off x="7200900" y="2609850"/>
            <a:ext cx="419100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Evidence and methods</a:t>
            </a:r>
            <a:endParaRPr i="0" sz="1400" u="none" cap="none" strike="noStrike">
              <a:solidFill>
                <a:schemeClr val="lt1"/>
              </a:solidFill>
              <a:latin typeface="Montserrat"/>
              <a:ea typeface="Montserrat"/>
              <a:cs typeface="Montserrat"/>
              <a:sym typeface="Montserrat"/>
            </a:endParaRPr>
          </a:p>
        </p:txBody>
      </p:sp>
      <p:sp>
        <p:nvSpPr>
          <p:cNvPr id="350" name="Google Shape;350;p18"/>
          <p:cNvSpPr/>
          <p:nvPr/>
        </p:nvSpPr>
        <p:spPr>
          <a:xfrm>
            <a:off x="685800" y="31337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E1</a:t>
            </a:r>
            <a:endParaRPr i="0" sz="1400" u="none" cap="none" strike="noStrike">
              <a:solidFill>
                <a:schemeClr val="lt1"/>
              </a:solidFill>
              <a:latin typeface="Montserrat"/>
              <a:ea typeface="Montserrat"/>
              <a:cs typeface="Montserrat"/>
              <a:sym typeface="Montserrat"/>
            </a:endParaRPr>
          </a:p>
        </p:txBody>
      </p:sp>
      <p:sp>
        <p:nvSpPr>
          <p:cNvPr id="351" name="Google Shape;351;p18"/>
          <p:cNvSpPr/>
          <p:nvPr/>
        </p:nvSpPr>
        <p:spPr>
          <a:xfrm>
            <a:off x="1276350" y="31242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Claim and intended outcome</a:t>
            </a:r>
            <a:endParaRPr i="0" sz="1400" u="none" cap="none" strike="noStrike">
              <a:solidFill>
                <a:srgbClr val="000000"/>
              </a:solidFill>
              <a:latin typeface="Montserrat"/>
              <a:ea typeface="Montserrat"/>
              <a:cs typeface="Montserrat"/>
              <a:sym typeface="Montserrat"/>
            </a:endParaRPr>
          </a:p>
        </p:txBody>
      </p:sp>
      <p:sp>
        <p:nvSpPr>
          <p:cNvPr id="352" name="Google Shape;352;p18"/>
          <p:cNvSpPr/>
          <p:nvPr/>
        </p:nvSpPr>
        <p:spPr>
          <a:xfrm>
            <a:off x="685800" y="35433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E2</a:t>
            </a:r>
            <a:endParaRPr i="0" sz="1400" u="none" cap="none" strike="noStrike">
              <a:solidFill>
                <a:schemeClr val="lt1"/>
              </a:solidFill>
              <a:latin typeface="Montserrat"/>
              <a:ea typeface="Montserrat"/>
              <a:cs typeface="Montserrat"/>
              <a:sym typeface="Montserrat"/>
            </a:endParaRPr>
          </a:p>
        </p:txBody>
      </p:sp>
      <p:sp>
        <p:nvSpPr>
          <p:cNvPr id="353" name="Google Shape;353;p18"/>
          <p:cNvSpPr/>
          <p:nvPr/>
        </p:nvSpPr>
        <p:spPr>
          <a:xfrm>
            <a:off x="1276350" y="35337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Quality of measures</a:t>
            </a:r>
            <a:endParaRPr i="0" sz="1400" u="none" cap="none" strike="noStrike">
              <a:solidFill>
                <a:srgbClr val="000000"/>
              </a:solidFill>
              <a:latin typeface="Montserrat"/>
              <a:ea typeface="Montserrat"/>
              <a:cs typeface="Montserrat"/>
              <a:sym typeface="Montserrat"/>
            </a:endParaRPr>
          </a:p>
        </p:txBody>
      </p:sp>
      <p:sp>
        <p:nvSpPr>
          <p:cNvPr id="354" name="Google Shape;354;p18"/>
          <p:cNvSpPr/>
          <p:nvPr/>
        </p:nvSpPr>
        <p:spPr>
          <a:xfrm>
            <a:off x="685800" y="395287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E3</a:t>
            </a:r>
            <a:endParaRPr i="0" sz="1400" u="none" cap="none" strike="noStrike">
              <a:solidFill>
                <a:schemeClr val="lt1"/>
              </a:solidFill>
              <a:latin typeface="Montserrat"/>
              <a:ea typeface="Montserrat"/>
              <a:cs typeface="Montserrat"/>
              <a:sym typeface="Montserrat"/>
            </a:endParaRPr>
          </a:p>
        </p:txBody>
      </p:sp>
      <p:sp>
        <p:nvSpPr>
          <p:cNvPr id="355" name="Google Shape;355;p18"/>
          <p:cNvSpPr/>
          <p:nvPr/>
        </p:nvSpPr>
        <p:spPr>
          <a:xfrm>
            <a:off x="1276350" y="394335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Study design and comparison</a:t>
            </a:r>
            <a:endParaRPr i="0" sz="1400" u="none" cap="none" strike="noStrike">
              <a:solidFill>
                <a:srgbClr val="000000"/>
              </a:solidFill>
              <a:latin typeface="Montserrat"/>
              <a:ea typeface="Montserrat"/>
              <a:cs typeface="Montserrat"/>
              <a:sym typeface="Montserrat"/>
            </a:endParaRPr>
          </a:p>
        </p:txBody>
      </p:sp>
      <p:sp>
        <p:nvSpPr>
          <p:cNvPr id="356" name="Google Shape;356;p18"/>
          <p:cNvSpPr/>
          <p:nvPr/>
        </p:nvSpPr>
        <p:spPr>
          <a:xfrm>
            <a:off x="685800" y="436245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E4</a:t>
            </a:r>
            <a:endParaRPr i="0" sz="1400" u="none" cap="none" strike="noStrike">
              <a:solidFill>
                <a:schemeClr val="lt1"/>
              </a:solidFill>
              <a:latin typeface="Montserrat"/>
              <a:ea typeface="Montserrat"/>
              <a:cs typeface="Montserrat"/>
              <a:sym typeface="Montserrat"/>
            </a:endParaRPr>
          </a:p>
        </p:txBody>
      </p:sp>
      <p:sp>
        <p:nvSpPr>
          <p:cNvPr id="357" name="Google Shape;357;p18"/>
          <p:cNvSpPr/>
          <p:nvPr/>
        </p:nvSpPr>
        <p:spPr>
          <a:xfrm>
            <a:off x="1276350" y="435292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Findings and limitations</a:t>
            </a:r>
            <a:endParaRPr i="0" sz="1400" u="none" cap="none" strike="noStrike">
              <a:solidFill>
                <a:srgbClr val="000000"/>
              </a:solidFill>
              <a:latin typeface="Montserrat"/>
              <a:ea typeface="Montserrat"/>
              <a:cs typeface="Montserrat"/>
              <a:sym typeface="Montserrat"/>
            </a:endParaRPr>
          </a:p>
        </p:txBody>
      </p:sp>
      <p:sp>
        <p:nvSpPr>
          <p:cNvPr id="358" name="Google Shape;358;p18"/>
          <p:cNvSpPr/>
          <p:nvPr/>
        </p:nvSpPr>
        <p:spPr>
          <a:xfrm>
            <a:off x="685800" y="47720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E5</a:t>
            </a:r>
            <a:endParaRPr i="0" sz="1400" u="none" cap="none" strike="noStrike">
              <a:solidFill>
                <a:schemeClr val="lt1"/>
              </a:solidFill>
              <a:latin typeface="Montserrat"/>
              <a:ea typeface="Montserrat"/>
              <a:cs typeface="Montserrat"/>
              <a:sym typeface="Montserrat"/>
            </a:endParaRPr>
          </a:p>
        </p:txBody>
      </p:sp>
      <p:sp>
        <p:nvSpPr>
          <p:cNvPr id="359" name="Google Shape;359;p18"/>
          <p:cNvSpPr/>
          <p:nvPr/>
        </p:nvSpPr>
        <p:spPr>
          <a:xfrm>
            <a:off x="1276350" y="47625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Applicability</a:t>
            </a:r>
            <a:endParaRPr i="0" sz="1400" u="none" cap="none" strike="noStrike">
              <a:solidFill>
                <a:srgbClr val="000000"/>
              </a:solidFill>
              <a:latin typeface="Montserrat"/>
              <a:ea typeface="Montserrat"/>
              <a:cs typeface="Montserrat"/>
              <a:sym typeface="Montserrat"/>
            </a:endParaRPr>
          </a:p>
        </p:txBody>
      </p:sp>
      <p:sp>
        <p:nvSpPr>
          <p:cNvPr id="360" name="Google Shape;360;p18"/>
          <p:cNvSpPr/>
          <p:nvPr/>
        </p:nvSpPr>
        <p:spPr>
          <a:xfrm>
            <a:off x="685800" y="51816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Arial"/>
                <a:ea typeface="Arial"/>
                <a:cs typeface="Arial"/>
                <a:sym typeface="Arial"/>
              </a:rPr>
              <a:t>E6</a:t>
            </a:r>
            <a:endParaRPr b="0" i="0" sz="1400" u="none" cap="none" strike="noStrike">
              <a:solidFill>
                <a:schemeClr val="lt1"/>
              </a:solidFill>
              <a:latin typeface="Arial"/>
              <a:ea typeface="Arial"/>
              <a:cs typeface="Arial"/>
              <a:sym typeface="Arial"/>
            </a:endParaRPr>
          </a:p>
        </p:txBody>
      </p:sp>
      <p:sp>
        <p:nvSpPr>
          <p:cNvPr id="361" name="Google Shape;361;p18"/>
          <p:cNvSpPr/>
          <p:nvPr/>
        </p:nvSpPr>
        <p:spPr>
          <a:xfrm>
            <a:off x="1276350" y="51720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Local learning and monitoring</a:t>
            </a:r>
            <a:endParaRPr i="0" sz="1400" u="none" cap="none" strike="noStrike">
              <a:solidFill>
                <a:srgbClr val="000000"/>
              </a:solidFill>
              <a:latin typeface="Montserrat"/>
              <a:ea typeface="Montserrat"/>
              <a:cs typeface="Montserrat"/>
              <a:sym typeface="Montserrat"/>
            </a:endParaRPr>
          </a:p>
        </p:txBody>
      </p:sp>
      <p:sp>
        <p:nvSpPr>
          <p:cNvPr id="362" name="Google Shape;362;p18"/>
          <p:cNvSpPr/>
          <p:nvPr/>
        </p:nvSpPr>
        <p:spPr>
          <a:xfrm>
            <a:off x="7200900" y="3039625"/>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EQC Resource C intake: clarify the claim and request the full evidence.</a:t>
            </a:r>
            <a:endParaRPr i="0" sz="1400" u="none" cap="none" strike="noStrike">
              <a:solidFill>
                <a:srgbClr val="000000"/>
              </a:solidFill>
              <a:latin typeface="Montserrat"/>
              <a:ea typeface="Montserrat"/>
              <a:cs typeface="Montserrat"/>
              <a:sym typeface="Montserrat"/>
            </a:endParaRPr>
          </a:p>
        </p:txBody>
      </p:sp>
      <p:sp>
        <p:nvSpPr>
          <p:cNvPr id="363" name="Google Shape;363;p18"/>
          <p:cNvSpPr/>
          <p:nvPr/>
        </p:nvSpPr>
        <p:spPr>
          <a:xfrm>
            <a:off x="7200925" y="3773038"/>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Study review: WestEd Tool 5 with methods support and a local supplement.</a:t>
            </a:r>
            <a:endParaRPr i="0" sz="1400" u="none" cap="none" strike="noStrike">
              <a:solidFill>
                <a:srgbClr val="000000"/>
              </a:solidFill>
              <a:latin typeface="Montserrat"/>
              <a:ea typeface="Montserrat"/>
              <a:cs typeface="Montserrat"/>
              <a:sym typeface="Montserrat"/>
            </a:endParaRPr>
          </a:p>
        </p:txBody>
      </p:sp>
      <p:sp>
        <p:nvSpPr>
          <p:cNvPr id="364" name="Google Shape;364;p18"/>
          <p:cNvSpPr/>
          <p:nvPr/>
        </p:nvSpPr>
        <p:spPr>
          <a:xfrm>
            <a:off x="7200900" y="4792225"/>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Record study quality, actual findings and fit to this use separately.</a:t>
            </a:r>
            <a:endParaRPr i="0" sz="1400" u="none" cap="none" strike="noStrike">
              <a:solidFill>
                <a:srgbClr val="000000"/>
              </a:solidFill>
              <a:latin typeface="Montserrat"/>
              <a:ea typeface="Montserrat"/>
              <a:cs typeface="Montserrat"/>
              <a:sym typeface="Montserrat"/>
            </a:endParaRPr>
          </a:p>
        </p:txBody>
      </p:sp>
      <p:sp>
        <p:nvSpPr>
          <p:cNvPr id="365" name="Google Shape;365;p18"/>
          <p:cNvSpPr/>
          <p:nvPr/>
        </p:nvSpPr>
        <p:spPr>
          <a:xfrm>
            <a:off x="685800" y="5800725"/>
            <a:ext cx="10820400" cy="9525"/>
          </a:xfrm>
          <a:prstGeom prst="rect">
            <a:avLst/>
          </a:prstGeom>
          <a:solidFill>
            <a:srgbClr val="35567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82D62"/>
        </a:solidFill>
      </p:bgPr>
    </p:bg>
    <p:spTree>
      <p:nvGrpSpPr>
        <p:cNvPr id="370" name="Shape 370"/>
        <p:cNvGrpSpPr/>
        <p:nvPr/>
      </p:nvGrpSpPr>
      <p:grpSpPr>
        <a:xfrm>
          <a:off x="0" y="0"/>
          <a:ext cx="0" cy="0"/>
          <a:chOff x="0" y="0"/>
          <a:chExt cx="0" cy="0"/>
        </a:xfrm>
      </p:grpSpPr>
      <p:sp>
        <p:nvSpPr>
          <p:cNvPr id="371" name="Google Shape;371;p19"/>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3000"/>
              <a:buFont typeface="Arial"/>
              <a:buNone/>
            </a:pPr>
            <a:r>
              <a:rPr b="1" i="0" lang="en-US" sz="3000" u="none" cap="none" strike="noStrike">
                <a:solidFill>
                  <a:srgbClr val="FFFFFF"/>
                </a:solidFill>
                <a:latin typeface="Montserrat"/>
                <a:ea typeface="Montserrat"/>
                <a:cs typeface="Montserrat"/>
                <a:sym typeface="Montserrat"/>
              </a:rPr>
              <a:t>6. Implementation and oversight</a:t>
            </a:r>
            <a:endParaRPr i="0" sz="1400" u="none" cap="none" strike="noStrike">
              <a:solidFill>
                <a:srgbClr val="000000"/>
              </a:solidFill>
              <a:latin typeface="Montserrat"/>
              <a:ea typeface="Montserrat"/>
              <a:cs typeface="Montserrat"/>
              <a:sym typeface="Montserrat"/>
            </a:endParaRPr>
          </a:p>
        </p:txBody>
      </p:sp>
      <p:sp>
        <p:nvSpPr>
          <p:cNvPr id="372" name="Google Shape;372;p19"/>
          <p:cNvSpPr/>
          <p:nvPr/>
        </p:nvSpPr>
        <p:spPr>
          <a:xfrm>
            <a:off x="685800" y="1266825"/>
            <a:ext cx="10820400" cy="28575"/>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9"/>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D2DDED"/>
              </a:buClr>
              <a:buSzPts val="1050"/>
              <a:buFont typeface="Arial"/>
              <a:buNone/>
            </a:pPr>
            <a:r>
              <a:rPr i="0" lang="en-US" sz="1200" u="none" cap="none" strike="noStrike">
                <a:solidFill>
                  <a:srgbClr val="D2DDED"/>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374" name="Google Shape;374;p19"/>
          <p:cNvSpPr/>
          <p:nvPr/>
        </p:nvSpPr>
        <p:spPr>
          <a:xfrm>
            <a:off x="11020425" y="6388174"/>
            <a:ext cx="476400" cy="209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D2DDED"/>
              </a:buClr>
              <a:buSzPts val="1050"/>
              <a:buFont typeface="Arial"/>
              <a:buNone/>
            </a:pPr>
            <a:r>
              <a:rPr i="0" lang="en-US" sz="1200" u="none" cap="none" strike="noStrike">
                <a:solidFill>
                  <a:srgbClr val="D2DDED"/>
                </a:solidFill>
                <a:latin typeface="Montserrat"/>
                <a:ea typeface="Montserrat"/>
                <a:cs typeface="Montserrat"/>
                <a:sym typeface="Montserrat"/>
              </a:rPr>
              <a:t>1</a:t>
            </a:r>
            <a:r>
              <a:rPr lang="en-US" sz="1200">
                <a:solidFill>
                  <a:srgbClr val="D2DDED"/>
                </a:solidFill>
                <a:latin typeface="Montserrat"/>
                <a:ea typeface="Montserrat"/>
                <a:cs typeface="Montserrat"/>
                <a:sym typeface="Montserrat"/>
              </a:rPr>
              <a:t>6</a:t>
            </a:r>
            <a:endParaRPr i="0" sz="1200" u="none" cap="none" strike="noStrike">
              <a:solidFill>
                <a:srgbClr val="000000"/>
              </a:solidFill>
              <a:latin typeface="Montserrat"/>
              <a:ea typeface="Montserrat"/>
              <a:cs typeface="Montserrat"/>
              <a:sym typeface="Montserrat"/>
            </a:endParaRPr>
          </a:p>
        </p:txBody>
      </p:sp>
      <p:sp>
        <p:nvSpPr>
          <p:cNvPr id="375" name="Google Shape;375;p19"/>
          <p:cNvSpPr/>
          <p:nvPr/>
        </p:nvSpPr>
        <p:spPr>
          <a:xfrm>
            <a:off x="685800" y="1581150"/>
            <a:ext cx="10715625" cy="742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2175"/>
              <a:buFont typeface="Arial"/>
              <a:buNone/>
            </a:pPr>
            <a:r>
              <a:rPr i="1" lang="en-US" sz="2175" u="none" cap="none" strike="noStrike">
                <a:solidFill>
                  <a:srgbClr val="FFFFFF"/>
                </a:solidFill>
                <a:latin typeface="Montserrat"/>
                <a:ea typeface="Montserrat"/>
                <a:cs typeface="Montserrat"/>
                <a:sym typeface="Montserrat"/>
              </a:rPr>
              <a:t>Is this tool safe to use in our SEA or LEA? Can we responsibly sustain it?</a:t>
            </a:r>
            <a:endParaRPr i="0" sz="1400" u="none" cap="none" strike="noStrike">
              <a:solidFill>
                <a:srgbClr val="000000"/>
              </a:solidFill>
              <a:latin typeface="Montserrat"/>
              <a:ea typeface="Montserrat"/>
              <a:cs typeface="Montserrat"/>
              <a:sym typeface="Montserrat"/>
            </a:endParaRPr>
          </a:p>
        </p:txBody>
      </p:sp>
      <p:sp>
        <p:nvSpPr>
          <p:cNvPr id="376" name="Google Shape;376;p19"/>
          <p:cNvSpPr/>
          <p:nvPr/>
        </p:nvSpPr>
        <p:spPr>
          <a:xfrm>
            <a:off x="685800" y="2609850"/>
            <a:ext cx="592455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Checks in the companion tools</a:t>
            </a:r>
            <a:endParaRPr i="0" sz="1400" u="none" cap="none" strike="noStrike">
              <a:solidFill>
                <a:schemeClr val="lt1"/>
              </a:solidFill>
              <a:latin typeface="Montserrat"/>
              <a:ea typeface="Montserrat"/>
              <a:cs typeface="Montserrat"/>
              <a:sym typeface="Montserrat"/>
            </a:endParaRPr>
          </a:p>
        </p:txBody>
      </p:sp>
      <p:sp>
        <p:nvSpPr>
          <p:cNvPr id="377" name="Google Shape;377;p19"/>
          <p:cNvSpPr/>
          <p:nvPr/>
        </p:nvSpPr>
        <p:spPr>
          <a:xfrm>
            <a:off x="7200900" y="2609850"/>
            <a:ext cx="4191000"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725"/>
              <a:buFont typeface="Arial"/>
              <a:buNone/>
            </a:pPr>
            <a:r>
              <a:rPr b="1" i="0" lang="en-US" sz="1725" u="none" cap="none" strike="noStrike">
                <a:solidFill>
                  <a:schemeClr val="lt1"/>
                </a:solidFill>
                <a:latin typeface="Montserrat"/>
                <a:ea typeface="Montserrat"/>
                <a:cs typeface="Montserrat"/>
                <a:sym typeface="Montserrat"/>
              </a:rPr>
              <a:t>Evidence to examine</a:t>
            </a:r>
            <a:endParaRPr i="0" sz="1400" u="none" cap="none" strike="noStrike">
              <a:solidFill>
                <a:schemeClr val="lt1"/>
              </a:solidFill>
              <a:latin typeface="Montserrat"/>
              <a:ea typeface="Montserrat"/>
              <a:cs typeface="Montserrat"/>
              <a:sym typeface="Montserrat"/>
            </a:endParaRPr>
          </a:p>
        </p:txBody>
      </p:sp>
      <p:sp>
        <p:nvSpPr>
          <p:cNvPr id="378" name="Google Shape;378;p19"/>
          <p:cNvSpPr/>
          <p:nvPr/>
        </p:nvSpPr>
        <p:spPr>
          <a:xfrm>
            <a:off x="685800" y="31337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I1</a:t>
            </a:r>
            <a:endParaRPr i="0" sz="1400" u="none" cap="none" strike="noStrike">
              <a:solidFill>
                <a:schemeClr val="lt1"/>
              </a:solidFill>
              <a:latin typeface="Montserrat"/>
              <a:ea typeface="Montserrat"/>
              <a:cs typeface="Montserrat"/>
              <a:sym typeface="Montserrat"/>
            </a:endParaRPr>
          </a:p>
        </p:txBody>
      </p:sp>
      <p:sp>
        <p:nvSpPr>
          <p:cNvPr id="379" name="Google Shape;379;p19"/>
          <p:cNvSpPr/>
          <p:nvPr/>
        </p:nvSpPr>
        <p:spPr>
          <a:xfrm>
            <a:off x="1276350" y="31242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Usability and reliability</a:t>
            </a:r>
            <a:endParaRPr i="0" sz="1400" u="none" cap="none" strike="noStrike">
              <a:solidFill>
                <a:srgbClr val="000000"/>
              </a:solidFill>
              <a:latin typeface="Montserrat"/>
              <a:ea typeface="Montserrat"/>
              <a:cs typeface="Montserrat"/>
              <a:sym typeface="Montserrat"/>
            </a:endParaRPr>
          </a:p>
        </p:txBody>
      </p:sp>
      <p:sp>
        <p:nvSpPr>
          <p:cNvPr id="380" name="Google Shape;380;p19"/>
          <p:cNvSpPr/>
          <p:nvPr/>
        </p:nvSpPr>
        <p:spPr>
          <a:xfrm>
            <a:off x="685800" y="35433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I2</a:t>
            </a:r>
            <a:endParaRPr i="0" sz="1400" u="none" cap="none" strike="noStrike">
              <a:solidFill>
                <a:schemeClr val="lt1"/>
              </a:solidFill>
              <a:latin typeface="Montserrat"/>
              <a:ea typeface="Montserrat"/>
              <a:cs typeface="Montserrat"/>
              <a:sym typeface="Montserrat"/>
            </a:endParaRPr>
          </a:p>
        </p:txBody>
      </p:sp>
      <p:sp>
        <p:nvSpPr>
          <p:cNvPr id="381" name="Google Shape;381;p19"/>
          <p:cNvSpPr/>
          <p:nvPr/>
        </p:nvSpPr>
        <p:spPr>
          <a:xfrm>
            <a:off x="1276350" y="35337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Interoperability</a:t>
            </a:r>
            <a:endParaRPr i="0" sz="1400" u="none" cap="none" strike="noStrike">
              <a:solidFill>
                <a:srgbClr val="000000"/>
              </a:solidFill>
              <a:latin typeface="Montserrat"/>
              <a:ea typeface="Montserrat"/>
              <a:cs typeface="Montserrat"/>
              <a:sym typeface="Montserrat"/>
            </a:endParaRPr>
          </a:p>
        </p:txBody>
      </p:sp>
      <p:sp>
        <p:nvSpPr>
          <p:cNvPr id="382" name="Google Shape;382;p19"/>
          <p:cNvSpPr/>
          <p:nvPr/>
        </p:nvSpPr>
        <p:spPr>
          <a:xfrm>
            <a:off x="685800" y="395287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I3</a:t>
            </a:r>
            <a:endParaRPr i="0" sz="1400" u="none" cap="none" strike="noStrike">
              <a:solidFill>
                <a:schemeClr val="lt1"/>
              </a:solidFill>
              <a:latin typeface="Montserrat"/>
              <a:ea typeface="Montserrat"/>
              <a:cs typeface="Montserrat"/>
              <a:sym typeface="Montserrat"/>
            </a:endParaRPr>
          </a:p>
        </p:txBody>
      </p:sp>
      <p:sp>
        <p:nvSpPr>
          <p:cNvPr id="383" name="Google Shape;383;p19"/>
          <p:cNvSpPr/>
          <p:nvPr/>
        </p:nvSpPr>
        <p:spPr>
          <a:xfrm>
            <a:off x="1276350" y="394335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Portability and exit</a:t>
            </a:r>
            <a:endParaRPr i="0" sz="1400" u="none" cap="none" strike="noStrike">
              <a:solidFill>
                <a:srgbClr val="000000"/>
              </a:solidFill>
              <a:latin typeface="Montserrat"/>
              <a:ea typeface="Montserrat"/>
              <a:cs typeface="Montserrat"/>
              <a:sym typeface="Montserrat"/>
            </a:endParaRPr>
          </a:p>
        </p:txBody>
      </p:sp>
      <p:sp>
        <p:nvSpPr>
          <p:cNvPr id="384" name="Google Shape;384;p19"/>
          <p:cNvSpPr/>
          <p:nvPr/>
        </p:nvSpPr>
        <p:spPr>
          <a:xfrm>
            <a:off x="685800" y="436245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I4</a:t>
            </a:r>
            <a:endParaRPr i="0" sz="1400" u="none" cap="none" strike="noStrike">
              <a:solidFill>
                <a:schemeClr val="lt1"/>
              </a:solidFill>
              <a:latin typeface="Montserrat"/>
              <a:ea typeface="Montserrat"/>
              <a:cs typeface="Montserrat"/>
              <a:sym typeface="Montserrat"/>
            </a:endParaRPr>
          </a:p>
        </p:txBody>
      </p:sp>
      <p:sp>
        <p:nvSpPr>
          <p:cNvPr id="385" name="Google Shape;385;p19"/>
          <p:cNvSpPr/>
          <p:nvPr/>
        </p:nvSpPr>
        <p:spPr>
          <a:xfrm>
            <a:off x="1276350" y="435292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Staff, infrastructure and total cost</a:t>
            </a:r>
            <a:endParaRPr i="0" sz="1400" u="none" cap="none" strike="noStrike">
              <a:solidFill>
                <a:srgbClr val="000000"/>
              </a:solidFill>
              <a:latin typeface="Montserrat"/>
              <a:ea typeface="Montserrat"/>
              <a:cs typeface="Montserrat"/>
              <a:sym typeface="Montserrat"/>
            </a:endParaRPr>
          </a:p>
        </p:txBody>
      </p:sp>
      <p:sp>
        <p:nvSpPr>
          <p:cNvPr id="386" name="Google Shape;386;p19"/>
          <p:cNvSpPr/>
          <p:nvPr/>
        </p:nvSpPr>
        <p:spPr>
          <a:xfrm>
            <a:off x="685800" y="4772025"/>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I5</a:t>
            </a:r>
            <a:endParaRPr i="0" sz="1400" u="none" cap="none" strike="noStrike">
              <a:solidFill>
                <a:schemeClr val="lt1"/>
              </a:solidFill>
              <a:latin typeface="Montserrat"/>
              <a:ea typeface="Montserrat"/>
              <a:cs typeface="Montserrat"/>
              <a:sym typeface="Montserrat"/>
            </a:endParaRPr>
          </a:p>
        </p:txBody>
      </p:sp>
      <p:sp>
        <p:nvSpPr>
          <p:cNvPr id="387" name="Google Shape;387;p19"/>
          <p:cNvSpPr/>
          <p:nvPr/>
        </p:nvSpPr>
        <p:spPr>
          <a:xfrm>
            <a:off x="1276350" y="4762500"/>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Transparency and responsibility</a:t>
            </a:r>
            <a:endParaRPr i="0" sz="1400" u="none" cap="none" strike="noStrike">
              <a:solidFill>
                <a:srgbClr val="000000"/>
              </a:solidFill>
              <a:latin typeface="Montserrat"/>
              <a:ea typeface="Montserrat"/>
              <a:cs typeface="Montserrat"/>
              <a:sym typeface="Montserrat"/>
            </a:endParaRPr>
          </a:p>
        </p:txBody>
      </p:sp>
      <p:sp>
        <p:nvSpPr>
          <p:cNvPr id="388" name="Google Shape;388;p19"/>
          <p:cNvSpPr/>
          <p:nvPr/>
        </p:nvSpPr>
        <p:spPr>
          <a:xfrm>
            <a:off x="685800" y="5181600"/>
            <a:ext cx="542925" cy="3333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C96FF"/>
              </a:buClr>
              <a:buSzPts val="1575"/>
              <a:buFont typeface="Arial"/>
              <a:buNone/>
            </a:pPr>
            <a:r>
              <a:rPr b="1" i="0" lang="en-US" sz="1575" u="none" cap="none" strike="noStrike">
                <a:solidFill>
                  <a:schemeClr val="lt1"/>
                </a:solidFill>
                <a:latin typeface="Montserrat"/>
                <a:ea typeface="Montserrat"/>
                <a:cs typeface="Montserrat"/>
                <a:sym typeface="Montserrat"/>
              </a:rPr>
              <a:t>I6</a:t>
            </a:r>
            <a:endParaRPr i="0" sz="1400" u="none" cap="none" strike="noStrike">
              <a:solidFill>
                <a:schemeClr val="lt1"/>
              </a:solidFill>
              <a:latin typeface="Montserrat"/>
              <a:ea typeface="Montserrat"/>
              <a:cs typeface="Montserrat"/>
              <a:sym typeface="Montserrat"/>
            </a:endParaRPr>
          </a:p>
        </p:txBody>
      </p:sp>
      <p:sp>
        <p:nvSpPr>
          <p:cNvPr id="389" name="Google Shape;389;p19"/>
          <p:cNvSpPr/>
          <p:nvPr/>
        </p:nvSpPr>
        <p:spPr>
          <a:xfrm>
            <a:off x="1276350" y="5172075"/>
            <a:ext cx="5467350" cy="390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Monitoring, oversight and redress</a:t>
            </a:r>
            <a:endParaRPr i="0" sz="1400" u="none" cap="none" strike="noStrike">
              <a:solidFill>
                <a:srgbClr val="000000"/>
              </a:solidFill>
              <a:latin typeface="Montserrat"/>
              <a:ea typeface="Montserrat"/>
              <a:cs typeface="Montserrat"/>
              <a:sym typeface="Montserrat"/>
            </a:endParaRPr>
          </a:p>
        </p:txBody>
      </p:sp>
      <p:sp>
        <p:nvSpPr>
          <p:cNvPr id="390" name="Google Shape;390;p19"/>
          <p:cNvSpPr/>
          <p:nvPr/>
        </p:nvSpPr>
        <p:spPr>
          <a:xfrm>
            <a:off x="7200900" y="3030325"/>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Actual task completion, help and recovery, with a working fallback.</a:t>
            </a:r>
            <a:endParaRPr i="0" sz="1400" u="none" cap="none" strike="noStrike">
              <a:solidFill>
                <a:srgbClr val="000000"/>
              </a:solidFill>
              <a:latin typeface="Montserrat"/>
              <a:ea typeface="Montserrat"/>
              <a:cs typeface="Montserrat"/>
              <a:sym typeface="Montserrat"/>
            </a:endParaRPr>
          </a:p>
        </p:txBody>
      </p:sp>
      <p:sp>
        <p:nvSpPr>
          <p:cNvPr id="391" name="Google Shape;391;p19"/>
          <p:cNvSpPr/>
          <p:nvPr/>
        </p:nvSpPr>
        <p:spPr>
          <a:xfrm>
            <a:off x="7200900" y="3906625"/>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Connection tests, sample exports and full costs.</a:t>
            </a:r>
            <a:endParaRPr i="0" sz="1400" u="none" cap="none" strike="noStrike">
              <a:solidFill>
                <a:srgbClr val="000000"/>
              </a:solidFill>
              <a:latin typeface="Montserrat"/>
              <a:ea typeface="Montserrat"/>
              <a:cs typeface="Montserrat"/>
              <a:sym typeface="Montserrat"/>
            </a:endParaRPr>
          </a:p>
        </p:txBody>
      </p:sp>
      <p:sp>
        <p:nvSpPr>
          <p:cNvPr id="392" name="Google Shape;392;p19"/>
          <p:cNvSpPr/>
          <p:nvPr/>
        </p:nvSpPr>
        <p:spPr>
          <a:xfrm>
            <a:off x="7200900" y="4782925"/>
            <a:ext cx="4257600" cy="819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800"/>
              <a:buFont typeface="Arial"/>
              <a:buNone/>
            </a:pPr>
            <a:r>
              <a:rPr i="0" lang="en-US" sz="1800" u="none" cap="none" strike="noStrike">
                <a:solidFill>
                  <a:srgbClr val="FFFFFF"/>
                </a:solidFill>
                <a:latin typeface="Montserrat"/>
                <a:ea typeface="Montserrat"/>
                <a:cs typeface="Montserrat"/>
                <a:sym typeface="Montserrat"/>
              </a:rPr>
              <a:t>Named responsibilities, review dates and authority to change or stop use.</a:t>
            </a:r>
            <a:endParaRPr i="0" sz="1400" u="none" cap="none" strike="noStrike">
              <a:solidFill>
                <a:srgbClr val="000000"/>
              </a:solidFill>
              <a:latin typeface="Montserrat"/>
              <a:ea typeface="Montserrat"/>
              <a:cs typeface="Montserrat"/>
              <a:sym typeface="Montserrat"/>
            </a:endParaRPr>
          </a:p>
        </p:txBody>
      </p:sp>
      <p:sp>
        <p:nvSpPr>
          <p:cNvPr id="393" name="Google Shape;393;p19"/>
          <p:cNvSpPr/>
          <p:nvPr/>
        </p:nvSpPr>
        <p:spPr>
          <a:xfrm>
            <a:off x="685800" y="5800725"/>
            <a:ext cx="10820400" cy="9525"/>
          </a:xfrm>
          <a:prstGeom prst="rect">
            <a:avLst/>
          </a:prstGeom>
          <a:solidFill>
            <a:srgbClr val="35567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8" name="Shape 398"/>
        <p:cNvGrpSpPr/>
        <p:nvPr/>
      </p:nvGrpSpPr>
      <p:grpSpPr>
        <a:xfrm>
          <a:off x="0" y="0"/>
          <a:ext cx="0" cy="0"/>
          <a:chOff x="0" y="0"/>
          <a:chExt cx="0" cy="0"/>
        </a:xfrm>
      </p:grpSpPr>
      <p:sp>
        <p:nvSpPr>
          <p:cNvPr id="399" name="Google Shape;399;p20"/>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Learning design and evidence of outcomes</a:t>
            </a:r>
            <a:endParaRPr i="0" sz="1400" u="none" cap="none" strike="noStrike">
              <a:solidFill>
                <a:schemeClr val="dk1"/>
              </a:solidFill>
              <a:latin typeface="Montserrat"/>
              <a:ea typeface="Montserrat"/>
              <a:cs typeface="Montserrat"/>
              <a:sym typeface="Montserrat"/>
            </a:endParaRPr>
          </a:p>
        </p:txBody>
      </p:sp>
      <p:sp>
        <p:nvSpPr>
          <p:cNvPr id="400" name="Google Shape;400;p20"/>
          <p:cNvSpPr/>
          <p:nvPr/>
        </p:nvSpPr>
        <p:spPr>
          <a:xfrm>
            <a:off x="685800" y="1266825"/>
            <a:ext cx="10820400" cy="28575"/>
          </a:xfrm>
          <a:prstGeom prst="rect">
            <a:avLst/>
          </a:prstGeom>
          <a:solidFill>
            <a:srgbClr val="082D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3007C"/>
              </a:solidFill>
              <a:latin typeface="Arial"/>
              <a:ea typeface="Arial"/>
              <a:cs typeface="Arial"/>
              <a:sym typeface="Arial"/>
            </a:endParaRPr>
          </a:p>
        </p:txBody>
      </p:sp>
      <p:sp>
        <p:nvSpPr>
          <p:cNvPr id="401" name="Google Shape;401;p20"/>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402" name="Google Shape;402;p20"/>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lang="en-US" sz="1200">
                <a:solidFill>
                  <a:srgbClr val="52627A"/>
                </a:solidFill>
                <a:latin typeface="Montserrat"/>
                <a:ea typeface="Montserrat"/>
                <a:cs typeface="Montserrat"/>
                <a:sym typeface="Montserrat"/>
              </a:rPr>
              <a:t>17</a:t>
            </a:r>
            <a:endParaRPr i="0" sz="1200" u="none" cap="none" strike="noStrike">
              <a:solidFill>
                <a:srgbClr val="000000"/>
              </a:solidFill>
              <a:latin typeface="Montserrat"/>
              <a:ea typeface="Montserrat"/>
              <a:cs typeface="Montserrat"/>
              <a:sym typeface="Montserrat"/>
            </a:endParaRPr>
          </a:p>
        </p:txBody>
      </p:sp>
      <p:sp>
        <p:nvSpPr>
          <p:cNvPr id="403" name="Google Shape;403;p20"/>
          <p:cNvSpPr/>
          <p:nvPr/>
        </p:nvSpPr>
        <p:spPr>
          <a:xfrm>
            <a:off x="685800" y="1647825"/>
            <a:ext cx="10572750" cy="4762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136CE"/>
              </a:buClr>
              <a:buSzPts val="2025"/>
              <a:buFont typeface="Arial"/>
              <a:buNone/>
            </a:pPr>
            <a:r>
              <a:rPr b="1" i="0" lang="en-US" sz="2025" u="none" cap="none" strike="noStrike">
                <a:solidFill>
                  <a:srgbClr val="082D62"/>
                </a:solidFill>
                <a:latin typeface="Montserrat"/>
                <a:ea typeface="Montserrat"/>
                <a:cs typeface="Montserrat"/>
                <a:sym typeface="Montserrat"/>
              </a:rPr>
              <a:t>Hypothetical example: a Grade 2 activity on halves and quarters</a:t>
            </a:r>
            <a:endParaRPr i="0" sz="1400" u="none" cap="none" strike="noStrike">
              <a:solidFill>
                <a:srgbClr val="082D62"/>
              </a:solidFill>
              <a:latin typeface="Montserrat"/>
              <a:ea typeface="Montserrat"/>
              <a:cs typeface="Montserrat"/>
              <a:sym typeface="Montserrat"/>
            </a:endParaRPr>
          </a:p>
        </p:txBody>
      </p:sp>
      <p:sp>
        <p:nvSpPr>
          <p:cNvPr id="404" name="Google Shape;404;p20"/>
          <p:cNvSpPr/>
          <p:nvPr/>
        </p:nvSpPr>
        <p:spPr>
          <a:xfrm>
            <a:off x="685800" y="2266950"/>
            <a:ext cx="10477500" cy="9048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72A40"/>
              </a:buClr>
              <a:buSzPts val="1950"/>
              <a:buFont typeface="Arial"/>
              <a:buNone/>
            </a:pPr>
            <a:r>
              <a:rPr i="0" lang="en-US" sz="1950" u="none" cap="none" strike="noStrike">
                <a:solidFill>
                  <a:srgbClr val="172A40"/>
                </a:solidFill>
                <a:latin typeface="Montserrat"/>
                <a:ea typeface="Montserrat"/>
                <a:cs typeface="Montserrat"/>
                <a:sym typeface="Montserrat"/>
              </a:rPr>
              <a:t>Partners use a digital shape tool, explain a choice, then show the idea on paper. The review examines the planned activity and the evidence offered for it.</a:t>
            </a:r>
            <a:endParaRPr i="0" sz="1400" u="none" cap="none" strike="noStrike">
              <a:solidFill>
                <a:srgbClr val="000000"/>
              </a:solidFill>
              <a:latin typeface="Montserrat"/>
              <a:ea typeface="Montserrat"/>
              <a:cs typeface="Montserrat"/>
              <a:sym typeface="Montserrat"/>
            </a:endParaRPr>
          </a:p>
        </p:txBody>
      </p:sp>
      <p:graphicFrame>
        <p:nvGraphicFramePr>
          <p:cNvPr id="405" name="Google Shape;405;p20"/>
          <p:cNvGraphicFramePr/>
          <p:nvPr/>
        </p:nvGraphicFramePr>
        <p:xfrm>
          <a:off x="685800" y="3259475"/>
          <a:ext cx="3000000" cy="3000000"/>
        </p:xfrm>
        <a:graphic>
          <a:graphicData uri="http://schemas.openxmlformats.org/drawingml/2006/table">
            <a:tbl>
              <a:tblPr>
                <a:noFill/>
                <a:tableStyleId>{EC83CF43-37C0-4741-ADFA-A60E02F93339}</a:tableStyleId>
              </a:tblPr>
              <a:tblGrid>
                <a:gridCol w="5410200"/>
                <a:gridCol w="5410200"/>
              </a:tblGrid>
              <a:tr h="717550">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Learning value: L2</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Evidence and outcomes: E5</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r>
              <a:tr h="717550">
                <a:tc>
                  <a:txBody>
                    <a:bodyPr/>
                    <a:lstStyle/>
                    <a:p>
                      <a:pPr indent="0" lvl="0" marL="0" marR="0" rtl="0" algn="l">
                        <a:lnSpc>
                          <a:spcPct val="100000"/>
                        </a:lnSpc>
                        <a:spcBef>
                          <a:spcPts val="0"/>
                        </a:spcBef>
                        <a:spcAft>
                          <a:spcPts val="0"/>
                        </a:spcAft>
                        <a:buClr>
                          <a:srgbClr val="172A40"/>
                        </a:buClr>
                        <a:buSzPts val="1800"/>
                        <a:buFont typeface="Arial"/>
                        <a:buNone/>
                      </a:pPr>
                      <a:r>
                        <a:rPr lang="en-US" sz="1800" u="none" cap="none" strike="noStrike">
                          <a:latin typeface="Montserrat"/>
                          <a:ea typeface="Montserrat"/>
                          <a:cs typeface="Montserrat"/>
                          <a:sym typeface="Montserrat"/>
                        </a:rPr>
                        <a:t>The lesson asks learners to explain their reasoning and respond to feedback.</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800"/>
                        <a:buFont typeface="Arial"/>
                        <a:buNone/>
                      </a:pPr>
                      <a:r>
                        <a:rPr lang="en-US" sz="1800" u="none" cap="none" strike="noStrike">
                          <a:latin typeface="Montserrat"/>
                          <a:ea typeface="Montserrat"/>
                          <a:cs typeface="Montserrat"/>
                          <a:sym typeface="Montserrat"/>
                        </a:rPr>
                        <a:t>The provider cites a study with older learners and an earlier version.</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717550">
                <a:tc>
                  <a:txBody>
                    <a:bodyPr/>
                    <a:lstStyle/>
                    <a:p>
                      <a:pPr indent="0" lvl="0" marL="0" marR="0" rtl="0" algn="l">
                        <a:lnSpc>
                          <a:spcPct val="100000"/>
                        </a:lnSpc>
                        <a:spcBef>
                          <a:spcPts val="0"/>
                        </a:spcBef>
                        <a:spcAft>
                          <a:spcPts val="0"/>
                        </a:spcAft>
                        <a:buClr>
                          <a:srgbClr val="172A40"/>
                        </a:buClr>
                        <a:buSzPts val="1800"/>
                        <a:buFont typeface="Arial"/>
                        <a:buNone/>
                      </a:pPr>
                      <a:r>
                        <a:rPr lang="en-US" sz="1800" u="none" cap="none" strike="noStrike">
                          <a:latin typeface="Montserrat"/>
                          <a:ea typeface="Montserrat"/>
                          <a:cs typeface="Montserrat"/>
                          <a:sym typeface="Montserrat"/>
                        </a:rPr>
                        <a:t>Supported for this design check, with the lesson plan as evidence.</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800"/>
                        <a:buFont typeface="Arial"/>
                        <a:buNone/>
                      </a:pPr>
                      <a:r>
                        <a:rPr lang="en-US" sz="1800" u="none" cap="none" strike="noStrike">
                          <a:latin typeface="Montserrat"/>
                          <a:ea typeface="Montserrat"/>
                          <a:cs typeface="Montserrat"/>
                          <a:sym typeface="Montserrat"/>
                        </a:rPr>
                        <a:t>Unknown applicability. The team needs a closer match or a narrower claim.</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bl>
          </a:graphicData>
        </a:graphic>
      </p:graphicFrame>
      <p:sp>
        <p:nvSpPr>
          <p:cNvPr id="406" name="Google Shape;406;p20"/>
          <p:cNvSpPr/>
          <p:nvPr/>
        </p:nvSpPr>
        <p:spPr>
          <a:xfrm>
            <a:off x="685800" y="5810250"/>
            <a:ext cx="10572750" cy="419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1875"/>
              <a:buFont typeface="Arial"/>
              <a:buNone/>
            </a:pPr>
            <a:r>
              <a:rPr b="1" i="0" lang="en-US" sz="1875" u="none" cap="none" strike="noStrike">
                <a:solidFill>
                  <a:srgbClr val="082D62"/>
                </a:solidFill>
                <a:latin typeface="Montserrat"/>
                <a:ea typeface="Montserrat"/>
                <a:cs typeface="Montserrat"/>
                <a:sym typeface="Montserrat"/>
              </a:rPr>
              <a:t>A design judgment and an outcome claim can have different answers.</a:t>
            </a:r>
            <a:endParaRPr i="0" sz="14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1" name="Shape 411"/>
        <p:cNvGrpSpPr/>
        <p:nvPr/>
      </p:nvGrpSpPr>
      <p:grpSpPr>
        <a:xfrm>
          <a:off x="0" y="0"/>
          <a:ext cx="0" cy="0"/>
          <a:chOff x="0" y="0"/>
          <a:chExt cx="0" cy="0"/>
        </a:xfrm>
      </p:grpSpPr>
      <p:sp>
        <p:nvSpPr>
          <p:cNvPr id="412" name="Google Shape;412;p21"/>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Unresolved protections in the same example</a:t>
            </a:r>
            <a:endParaRPr i="0" sz="1400" u="none" cap="none" strike="noStrike">
              <a:solidFill>
                <a:schemeClr val="dk1"/>
              </a:solidFill>
              <a:latin typeface="Montserrat"/>
              <a:ea typeface="Montserrat"/>
              <a:cs typeface="Montserrat"/>
              <a:sym typeface="Montserrat"/>
            </a:endParaRPr>
          </a:p>
        </p:txBody>
      </p:sp>
      <p:sp>
        <p:nvSpPr>
          <p:cNvPr id="413" name="Google Shape;413;p21"/>
          <p:cNvSpPr/>
          <p:nvPr/>
        </p:nvSpPr>
        <p:spPr>
          <a:xfrm>
            <a:off x="685800" y="1266825"/>
            <a:ext cx="10820400" cy="28575"/>
          </a:xfrm>
          <a:prstGeom prst="rect">
            <a:avLst/>
          </a:prstGeom>
          <a:solidFill>
            <a:srgbClr val="082D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21"/>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415" name="Google Shape;415;p21"/>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1</a:t>
            </a:r>
            <a:r>
              <a:rPr lang="en-US" sz="1200">
                <a:solidFill>
                  <a:srgbClr val="52627A"/>
                </a:solidFill>
                <a:latin typeface="Montserrat"/>
                <a:ea typeface="Montserrat"/>
                <a:cs typeface="Montserrat"/>
                <a:sym typeface="Montserrat"/>
              </a:rPr>
              <a:t>8</a:t>
            </a:r>
            <a:endParaRPr i="0" sz="1200" u="none" cap="none" strike="noStrike">
              <a:solidFill>
                <a:srgbClr val="000000"/>
              </a:solidFill>
              <a:latin typeface="Montserrat"/>
              <a:ea typeface="Montserrat"/>
              <a:cs typeface="Montserrat"/>
              <a:sym typeface="Montserrat"/>
            </a:endParaRPr>
          </a:p>
        </p:txBody>
      </p:sp>
      <p:graphicFrame>
        <p:nvGraphicFramePr>
          <p:cNvPr id="416" name="Google Shape;416;p21"/>
          <p:cNvGraphicFramePr/>
          <p:nvPr/>
        </p:nvGraphicFramePr>
        <p:xfrm>
          <a:off x="685800" y="1733550"/>
          <a:ext cx="3000000" cy="3000000"/>
        </p:xfrm>
        <a:graphic>
          <a:graphicData uri="http://schemas.openxmlformats.org/drawingml/2006/table">
            <a:tbl>
              <a:tblPr>
                <a:noFill/>
                <a:tableStyleId>{EC83CF43-37C0-4741-ADFA-A60E02F93339}</a:tableStyleId>
              </a:tblPr>
              <a:tblGrid>
                <a:gridCol w="4762500"/>
                <a:gridCol w="6057900"/>
              </a:tblGrid>
              <a:tr h="895350">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Finding</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Response and next action</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r>
              <a:tr h="895350">
                <a:tc>
                  <a:txBody>
                    <a:bodyPr/>
                    <a:lstStyle/>
                    <a:p>
                      <a:pPr indent="0" lvl="0" marL="0" marR="0" rtl="0" algn="l">
                        <a:lnSpc>
                          <a:spcPct val="100000"/>
                        </a:lnSpc>
                        <a:spcBef>
                          <a:spcPts val="0"/>
                        </a:spcBef>
                        <a:spcAft>
                          <a:spcPts val="0"/>
                        </a:spcAft>
                        <a:buClr>
                          <a:srgbClr val="172A40"/>
                        </a:buClr>
                        <a:buSzPts val="1875"/>
                        <a:buFont typeface="Arial"/>
                        <a:buNone/>
                      </a:pPr>
                      <a:r>
                        <a:rPr lang="en-US" sz="1875" u="none" cap="none" strike="noStrike">
                          <a:solidFill>
                            <a:srgbClr val="172A40"/>
                          </a:solidFill>
                          <a:latin typeface="Montserrat"/>
                          <a:ea typeface="Montserrat"/>
                          <a:cs typeface="Montserrat"/>
                          <a:sym typeface="Montserrat"/>
                        </a:rPr>
                        <a:t>A1  A keyboard user cannot submit an answer.</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875"/>
                        <a:buFont typeface="Arial"/>
                        <a:buNone/>
                      </a:pPr>
                      <a:r>
                        <a:rPr lang="en-US" sz="1875" u="none" cap="none" strike="noStrike">
                          <a:solidFill>
                            <a:srgbClr val="172A40"/>
                          </a:solidFill>
                          <a:latin typeface="Montserrat"/>
                          <a:ea typeface="Montserrat"/>
                          <a:cs typeface="Montserrat"/>
                          <a:sym typeface="Montserrat"/>
                        </a:rPr>
                        <a:t>Concern. Resolve and retest the access barrier. Preserve the required function through a working alternative.</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895350">
                <a:tc>
                  <a:txBody>
                    <a:bodyPr/>
                    <a:lstStyle/>
                    <a:p>
                      <a:pPr indent="0" lvl="0" marL="0" marR="0" rtl="0" algn="l">
                        <a:lnSpc>
                          <a:spcPct val="100000"/>
                        </a:lnSpc>
                        <a:spcBef>
                          <a:spcPts val="0"/>
                        </a:spcBef>
                        <a:spcAft>
                          <a:spcPts val="0"/>
                        </a:spcAft>
                        <a:buClr>
                          <a:srgbClr val="172A40"/>
                        </a:buClr>
                        <a:buSzPts val="1875"/>
                        <a:buFont typeface="Arial"/>
                        <a:buNone/>
                      </a:pPr>
                      <a:r>
                        <a:rPr lang="en-US" sz="1875" u="none" cap="none" strike="noStrike">
                          <a:solidFill>
                            <a:srgbClr val="172A40"/>
                          </a:solidFill>
                          <a:latin typeface="Montserrat"/>
                          <a:ea typeface="Montserrat"/>
                          <a:cs typeface="Montserrat"/>
                          <a:sym typeface="Montserrat"/>
                        </a:rPr>
                        <a:t>S1  The team lacks a data-flow description.</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875"/>
                        <a:buFont typeface="Arial"/>
                        <a:buNone/>
                      </a:pPr>
                      <a:r>
                        <a:rPr lang="en-US" sz="1875" u="none" cap="none" strike="noStrike">
                          <a:solidFill>
                            <a:srgbClr val="172A40"/>
                          </a:solidFill>
                          <a:latin typeface="Montserrat"/>
                          <a:ea typeface="Montserrat"/>
                          <a:cs typeface="Montserrat"/>
                          <a:sym typeface="Montserrat"/>
                        </a:rPr>
                        <a:t>Unknown. Ask the privacy lead to establish what data the proposed use collects and why.</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bl>
          </a:graphicData>
        </a:graphic>
      </p:graphicFrame>
      <p:sp>
        <p:nvSpPr>
          <p:cNvPr id="417" name="Google Shape;417;p21"/>
          <p:cNvSpPr/>
          <p:nvPr/>
        </p:nvSpPr>
        <p:spPr>
          <a:xfrm>
            <a:off x="685800" y="4829175"/>
            <a:ext cx="10572750" cy="5429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2400"/>
              <a:buFont typeface="Arial"/>
              <a:buNone/>
            </a:pPr>
            <a:r>
              <a:rPr b="1" i="0" lang="en-US" sz="2400" u="none" cap="none" strike="noStrike">
                <a:solidFill>
                  <a:srgbClr val="082D62"/>
                </a:solidFill>
                <a:latin typeface="Montserrat"/>
                <a:ea typeface="Montserrat"/>
                <a:cs typeface="Montserrat"/>
                <a:sym typeface="Montserrat"/>
              </a:rPr>
              <a:t>Draft decision: hold the proposed child-facing pilot</a:t>
            </a:r>
            <a:endParaRPr i="0" sz="1400" u="none" cap="none" strike="noStrike">
              <a:solidFill>
                <a:srgbClr val="000000"/>
              </a:solidFill>
              <a:latin typeface="Montserrat"/>
              <a:ea typeface="Montserrat"/>
              <a:cs typeface="Montserrat"/>
              <a:sym typeface="Montserrat"/>
            </a:endParaRPr>
          </a:p>
        </p:txBody>
      </p:sp>
      <p:sp>
        <p:nvSpPr>
          <p:cNvPr id="418" name="Google Shape;418;p21"/>
          <p:cNvSpPr/>
          <p:nvPr/>
        </p:nvSpPr>
        <p:spPr>
          <a:xfrm>
            <a:off x="685800" y="5524500"/>
            <a:ext cx="10572750" cy="6762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72A40"/>
              </a:buClr>
              <a:buSzPts val="1950"/>
              <a:buFont typeface="Arial"/>
              <a:buNone/>
            </a:pPr>
            <a:r>
              <a:rPr i="0" lang="en-US" sz="1950" u="none" cap="none" strike="noStrike">
                <a:solidFill>
                  <a:srgbClr val="172A40"/>
                </a:solidFill>
                <a:latin typeface="Montserrat"/>
                <a:ea typeface="Montserrat"/>
                <a:cs typeface="Montserrat"/>
                <a:sym typeface="Montserrat"/>
              </a:rPr>
              <a:t>Resolve material access and privacy protections before this pilot. Preserve required access through a route that works for the learner.</a:t>
            </a:r>
            <a:endParaRPr i="0" sz="14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3" name="Shape 423"/>
        <p:cNvGrpSpPr/>
        <p:nvPr/>
      </p:nvGrpSpPr>
      <p:grpSpPr>
        <a:xfrm>
          <a:off x="0" y="0"/>
          <a:ext cx="0" cy="0"/>
          <a:chOff x="0" y="0"/>
          <a:chExt cx="0" cy="0"/>
        </a:xfrm>
      </p:grpSpPr>
      <p:sp>
        <p:nvSpPr>
          <p:cNvPr id="424" name="Google Shape;424;p22"/>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The companion worksheet</a:t>
            </a:r>
            <a:endParaRPr i="0" sz="1400" u="none" cap="none" strike="noStrike">
              <a:solidFill>
                <a:schemeClr val="dk1"/>
              </a:solidFill>
              <a:latin typeface="Montserrat"/>
              <a:ea typeface="Montserrat"/>
              <a:cs typeface="Montserrat"/>
              <a:sym typeface="Montserrat"/>
            </a:endParaRPr>
          </a:p>
        </p:txBody>
      </p:sp>
      <p:sp>
        <p:nvSpPr>
          <p:cNvPr id="425" name="Google Shape;425;p22"/>
          <p:cNvSpPr/>
          <p:nvPr/>
        </p:nvSpPr>
        <p:spPr>
          <a:xfrm>
            <a:off x="685800" y="1266825"/>
            <a:ext cx="10820400" cy="28575"/>
          </a:xfrm>
          <a:prstGeom prst="rect">
            <a:avLst/>
          </a:prstGeom>
          <a:solidFill>
            <a:srgbClr val="13007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22"/>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427" name="Google Shape;427;p22"/>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1</a:t>
            </a:r>
            <a:r>
              <a:rPr lang="en-US" sz="1200">
                <a:solidFill>
                  <a:srgbClr val="52627A"/>
                </a:solidFill>
                <a:latin typeface="Montserrat"/>
                <a:ea typeface="Montserrat"/>
                <a:cs typeface="Montserrat"/>
                <a:sym typeface="Montserrat"/>
              </a:rPr>
              <a:t>9</a:t>
            </a:r>
            <a:endParaRPr i="0" sz="1200" u="none" cap="none" strike="noStrike">
              <a:solidFill>
                <a:srgbClr val="000000"/>
              </a:solidFill>
              <a:latin typeface="Montserrat"/>
              <a:ea typeface="Montserrat"/>
              <a:cs typeface="Montserrat"/>
              <a:sym typeface="Montserrat"/>
            </a:endParaRPr>
          </a:p>
        </p:txBody>
      </p:sp>
      <p:sp>
        <p:nvSpPr>
          <p:cNvPr id="428" name="Google Shape;428;p22"/>
          <p:cNvSpPr/>
          <p:nvPr/>
        </p:nvSpPr>
        <p:spPr>
          <a:xfrm>
            <a:off x="685800" y="1781175"/>
            <a:ext cx="609600" cy="53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136CE"/>
              </a:buClr>
              <a:buSzPts val="2400"/>
              <a:buFont typeface="Arial"/>
              <a:buNone/>
            </a:pPr>
            <a:r>
              <a:rPr b="1" i="0" lang="en-US" sz="2400" u="none" cap="none" strike="noStrike">
                <a:solidFill>
                  <a:srgbClr val="082D62"/>
                </a:solidFill>
                <a:latin typeface="Montserrat"/>
                <a:ea typeface="Montserrat"/>
                <a:cs typeface="Montserrat"/>
                <a:sym typeface="Montserrat"/>
              </a:rPr>
              <a:t>01</a:t>
            </a:r>
            <a:endParaRPr i="0" sz="1400" u="none" cap="none" strike="noStrike">
              <a:solidFill>
                <a:srgbClr val="082D62"/>
              </a:solidFill>
              <a:latin typeface="Montserrat"/>
              <a:ea typeface="Montserrat"/>
              <a:cs typeface="Montserrat"/>
              <a:sym typeface="Montserrat"/>
            </a:endParaRPr>
          </a:p>
        </p:txBody>
      </p:sp>
      <p:sp>
        <p:nvSpPr>
          <p:cNvPr id="429" name="Google Shape;429;p22"/>
          <p:cNvSpPr/>
          <p:nvPr/>
        </p:nvSpPr>
        <p:spPr>
          <a:xfrm>
            <a:off x="1609725" y="1752600"/>
            <a:ext cx="9229725"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2100"/>
              <a:buFont typeface="Arial"/>
              <a:buNone/>
            </a:pPr>
            <a:r>
              <a:rPr b="1" i="0" lang="en-US" sz="2100" u="none" cap="none" strike="noStrike">
                <a:solidFill>
                  <a:srgbClr val="082D62"/>
                </a:solidFill>
                <a:latin typeface="Montserrat"/>
                <a:ea typeface="Montserrat"/>
                <a:cs typeface="Montserrat"/>
                <a:sym typeface="Montserrat"/>
              </a:rPr>
              <a:t>Use context</a:t>
            </a:r>
            <a:endParaRPr i="0" sz="1400" u="none" cap="none" strike="noStrike">
              <a:solidFill>
                <a:srgbClr val="000000"/>
              </a:solidFill>
              <a:latin typeface="Montserrat"/>
              <a:ea typeface="Montserrat"/>
              <a:cs typeface="Montserrat"/>
              <a:sym typeface="Montserrat"/>
            </a:endParaRPr>
          </a:p>
        </p:txBody>
      </p:sp>
      <p:sp>
        <p:nvSpPr>
          <p:cNvPr id="430" name="Google Shape;430;p22"/>
          <p:cNvSpPr/>
          <p:nvPr/>
        </p:nvSpPr>
        <p:spPr>
          <a:xfrm>
            <a:off x="1609725" y="2152650"/>
            <a:ext cx="9610725" cy="6191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72A40"/>
              </a:buClr>
              <a:buSzPts val="1875"/>
              <a:buFont typeface="Arial"/>
              <a:buNone/>
            </a:pPr>
            <a:r>
              <a:rPr i="0" lang="en-US" sz="1875" u="none" cap="none" strike="noStrike">
                <a:solidFill>
                  <a:schemeClr val="dk1"/>
                </a:solidFill>
                <a:latin typeface="Montserrat"/>
                <a:ea typeface="Montserrat"/>
                <a:cs typeface="Montserrat"/>
                <a:sym typeface="Montserrat"/>
              </a:rPr>
              <a:t>Describe the learners, activity, version and conditions.</a:t>
            </a:r>
            <a:endParaRPr i="0" sz="1400" u="none" cap="none" strike="noStrike">
              <a:solidFill>
                <a:schemeClr val="dk1"/>
              </a:solidFill>
              <a:latin typeface="Montserrat"/>
              <a:ea typeface="Montserrat"/>
              <a:cs typeface="Montserrat"/>
              <a:sym typeface="Montserrat"/>
            </a:endParaRPr>
          </a:p>
        </p:txBody>
      </p:sp>
      <p:sp>
        <p:nvSpPr>
          <p:cNvPr id="431" name="Google Shape;431;p22"/>
          <p:cNvSpPr/>
          <p:nvPr/>
        </p:nvSpPr>
        <p:spPr>
          <a:xfrm>
            <a:off x="685800" y="2838450"/>
            <a:ext cx="609600" cy="53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136CE"/>
              </a:buClr>
              <a:buSzPts val="2400"/>
              <a:buFont typeface="Arial"/>
              <a:buNone/>
            </a:pPr>
            <a:r>
              <a:rPr b="1" i="0" lang="en-US" sz="2400" u="none" cap="none" strike="noStrike">
                <a:solidFill>
                  <a:srgbClr val="082D62"/>
                </a:solidFill>
                <a:latin typeface="Montserrat"/>
                <a:ea typeface="Montserrat"/>
                <a:cs typeface="Montserrat"/>
                <a:sym typeface="Montserrat"/>
              </a:rPr>
              <a:t>02</a:t>
            </a:r>
            <a:endParaRPr i="0" sz="1400" u="none" cap="none" strike="noStrike">
              <a:solidFill>
                <a:srgbClr val="082D62"/>
              </a:solidFill>
              <a:latin typeface="Montserrat"/>
              <a:ea typeface="Montserrat"/>
              <a:cs typeface="Montserrat"/>
              <a:sym typeface="Montserrat"/>
            </a:endParaRPr>
          </a:p>
        </p:txBody>
      </p:sp>
      <p:sp>
        <p:nvSpPr>
          <p:cNvPr id="432" name="Google Shape;432;p22"/>
          <p:cNvSpPr/>
          <p:nvPr/>
        </p:nvSpPr>
        <p:spPr>
          <a:xfrm>
            <a:off x="1609725" y="2809875"/>
            <a:ext cx="9229725"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2100"/>
              <a:buFont typeface="Arial"/>
              <a:buNone/>
            </a:pPr>
            <a:r>
              <a:rPr b="1" i="0" lang="en-US" sz="2100" u="none" cap="none" strike="noStrike">
                <a:solidFill>
                  <a:srgbClr val="082D62"/>
                </a:solidFill>
                <a:latin typeface="Montserrat"/>
                <a:ea typeface="Montserrat"/>
                <a:cs typeface="Montserrat"/>
                <a:sym typeface="Montserrat"/>
              </a:rPr>
              <a:t>Six category tabs</a:t>
            </a:r>
            <a:endParaRPr i="0" sz="1400" u="none" cap="none" strike="noStrike">
              <a:solidFill>
                <a:srgbClr val="000000"/>
              </a:solidFill>
              <a:latin typeface="Montserrat"/>
              <a:ea typeface="Montserrat"/>
              <a:cs typeface="Montserrat"/>
              <a:sym typeface="Montserrat"/>
            </a:endParaRPr>
          </a:p>
        </p:txBody>
      </p:sp>
      <p:sp>
        <p:nvSpPr>
          <p:cNvPr id="433" name="Google Shape;433;p22"/>
          <p:cNvSpPr/>
          <p:nvPr/>
        </p:nvSpPr>
        <p:spPr>
          <a:xfrm>
            <a:off x="1609725" y="3209925"/>
            <a:ext cx="9610725" cy="6191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72A40"/>
              </a:buClr>
              <a:buSzPts val="1875"/>
              <a:buFont typeface="Arial"/>
              <a:buNone/>
            </a:pPr>
            <a:r>
              <a:rPr i="0" lang="en-US" sz="1875" u="none" cap="none" strike="noStrike">
                <a:solidFill>
                  <a:schemeClr val="dk1"/>
                </a:solidFill>
                <a:latin typeface="Montserrat"/>
                <a:ea typeface="Montserrat"/>
                <a:cs typeface="Montserrat"/>
                <a:sym typeface="Montserrat"/>
              </a:rPr>
              <a:t>Record a finding and response for each check. Link evidence and actions by ID.</a:t>
            </a:r>
            <a:endParaRPr i="0" sz="1400" u="none" cap="none" strike="noStrike">
              <a:solidFill>
                <a:schemeClr val="dk1"/>
              </a:solidFill>
              <a:latin typeface="Montserrat"/>
              <a:ea typeface="Montserrat"/>
              <a:cs typeface="Montserrat"/>
              <a:sym typeface="Montserrat"/>
            </a:endParaRPr>
          </a:p>
        </p:txBody>
      </p:sp>
      <p:sp>
        <p:nvSpPr>
          <p:cNvPr id="434" name="Google Shape;434;p22"/>
          <p:cNvSpPr/>
          <p:nvPr/>
        </p:nvSpPr>
        <p:spPr>
          <a:xfrm>
            <a:off x="685800" y="3895725"/>
            <a:ext cx="609600" cy="53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136CE"/>
              </a:buClr>
              <a:buSzPts val="2400"/>
              <a:buFont typeface="Arial"/>
              <a:buNone/>
            </a:pPr>
            <a:r>
              <a:rPr b="1" i="0" lang="en-US" sz="2400" u="none" cap="none" strike="noStrike">
                <a:solidFill>
                  <a:srgbClr val="082D62"/>
                </a:solidFill>
                <a:latin typeface="Montserrat"/>
                <a:ea typeface="Montserrat"/>
                <a:cs typeface="Montserrat"/>
                <a:sym typeface="Montserrat"/>
              </a:rPr>
              <a:t>03</a:t>
            </a:r>
            <a:endParaRPr i="0" sz="1400" u="none" cap="none" strike="noStrike">
              <a:solidFill>
                <a:srgbClr val="082D62"/>
              </a:solidFill>
              <a:latin typeface="Montserrat"/>
              <a:ea typeface="Montserrat"/>
              <a:cs typeface="Montserrat"/>
              <a:sym typeface="Montserrat"/>
            </a:endParaRPr>
          </a:p>
        </p:txBody>
      </p:sp>
      <p:sp>
        <p:nvSpPr>
          <p:cNvPr id="435" name="Google Shape;435;p22"/>
          <p:cNvSpPr/>
          <p:nvPr/>
        </p:nvSpPr>
        <p:spPr>
          <a:xfrm>
            <a:off x="1609725" y="3867150"/>
            <a:ext cx="9229725"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2100"/>
              <a:buFont typeface="Arial"/>
              <a:buNone/>
            </a:pPr>
            <a:r>
              <a:rPr b="1" i="0" lang="en-US" sz="2100" u="none" cap="none" strike="noStrike">
                <a:solidFill>
                  <a:srgbClr val="082D62"/>
                </a:solidFill>
                <a:latin typeface="Montserrat"/>
                <a:ea typeface="Montserrat"/>
                <a:cs typeface="Montserrat"/>
                <a:sym typeface="Montserrat"/>
              </a:rPr>
              <a:t>Evidence and actions</a:t>
            </a:r>
            <a:endParaRPr i="0" sz="1400" u="none" cap="none" strike="noStrike">
              <a:solidFill>
                <a:srgbClr val="000000"/>
              </a:solidFill>
              <a:latin typeface="Montserrat"/>
              <a:ea typeface="Montserrat"/>
              <a:cs typeface="Montserrat"/>
              <a:sym typeface="Montserrat"/>
            </a:endParaRPr>
          </a:p>
        </p:txBody>
      </p:sp>
      <p:sp>
        <p:nvSpPr>
          <p:cNvPr id="436" name="Google Shape;436;p22"/>
          <p:cNvSpPr/>
          <p:nvPr/>
        </p:nvSpPr>
        <p:spPr>
          <a:xfrm>
            <a:off x="1609725" y="4267200"/>
            <a:ext cx="9610725" cy="6191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72A40"/>
              </a:buClr>
              <a:buSzPts val="1875"/>
              <a:buFont typeface="Arial"/>
              <a:buNone/>
            </a:pPr>
            <a:r>
              <a:rPr i="0" lang="en-US" sz="1875" u="none" cap="none" strike="noStrike">
                <a:solidFill>
                  <a:schemeClr val="dk1"/>
                </a:solidFill>
                <a:latin typeface="Montserrat"/>
                <a:ea typeface="Montserrat"/>
                <a:cs typeface="Montserrat"/>
                <a:sym typeface="Montserrat"/>
              </a:rPr>
              <a:t>Keep source details, limitations, owners and due dates in the linked logs.</a:t>
            </a:r>
            <a:endParaRPr i="0" sz="1400" u="none" cap="none" strike="noStrike">
              <a:solidFill>
                <a:schemeClr val="dk1"/>
              </a:solidFill>
              <a:latin typeface="Montserrat"/>
              <a:ea typeface="Montserrat"/>
              <a:cs typeface="Montserrat"/>
              <a:sym typeface="Montserrat"/>
            </a:endParaRPr>
          </a:p>
        </p:txBody>
      </p:sp>
      <p:sp>
        <p:nvSpPr>
          <p:cNvPr id="437" name="Google Shape;437;p22"/>
          <p:cNvSpPr/>
          <p:nvPr/>
        </p:nvSpPr>
        <p:spPr>
          <a:xfrm>
            <a:off x="685800" y="4953000"/>
            <a:ext cx="609600" cy="53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136CE"/>
              </a:buClr>
              <a:buSzPts val="2400"/>
              <a:buFont typeface="Arial"/>
              <a:buNone/>
            </a:pPr>
            <a:r>
              <a:rPr b="1" i="0" lang="en-US" sz="2400" u="none" cap="none" strike="noStrike">
                <a:solidFill>
                  <a:srgbClr val="082D62"/>
                </a:solidFill>
                <a:latin typeface="Montserrat"/>
                <a:ea typeface="Montserrat"/>
                <a:cs typeface="Montserrat"/>
                <a:sym typeface="Montserrat"/>
              </a:rPr>
              <a:t>04</a:t>
            </a:r>
            <a:endParaRPr i="0" sz="1400" u="none" cap="none" strike="noStrike">
              <a:solidFill>
                <a:srgbClr val="082D62"/>
              </a:solidFill>
              <a:latin typeface="Montserrat"/>
              <a:ea typeface="Montserrat"/>
              <a:cs typeface="Montserrat"/>
              <a:sym typeface="Montserrat"/>
            </a:endParaRPr>
          </a:p>
        </p:txBody>
      </p:sp>
      <p:sp>
        <p:nvSpPr>
          <p:cNvPr id="438" name="Google Shape;438;p22"/>
          <p:cNvSpPr/>
          <p:nvPr/>
        </p:nvSpPr>
        <p:spPr>
          <a:xfrm>
            <a:off x="1609725" y="4924425"/>
            <a:ext cx="9229725" cy="38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2100"/>
              <a:buFont typeface="Arial"/>
              <a:buNone/>
            </a:pPr>
            <a:r>
              <a:rPr b="1" i="0" lang="en-US" sz="2100" u="none" cap="none" strike="noStrike">
                <a:solidFill>
                  <a:srgbClr val="082D62"/>
                </a:solidFill>
                <a:latin typeface="Montserrat"/>
                <a:ea typeface="Montserrat"/>
                <a:cs typeface="Montserrat"/>
                <a:sym typeface="Montserrat"/>
              </a:rPr>
              <a:t>Review summary and decision</a:t>
            </a:r>
            <a:endParaRPr i="0" sz="1400" u="none" cap="none" strike="noStrike">
              <a:solidFill>
                <a:srgbClr val="000000"/>
              </a:solidFill>
              <a:latin typeface="Montserrat"/>
              <a:ea typeface="Montserrat"/>
              <a:cs typeface="Montserrat"/>
              <a:sym typeface="Montserrat"/>
            </a:endParaRPr>
          </a:p>
        </p:txBody>
      </p:sp>
      <p:sp>
        <p:nvSpPr>
          <p:cNvPr id="439" name="Google Shape;439;p22"/>
          <p:cNvSpPr/>
          <p:nvPr/>
        </p:nvSpPr>
        <p:spPr>
          <a:xfrm>
            <a:off x="1609725" y="5324475"/>
            <a:ext cx="9610725" cy="6191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72A40"/>
              </a:buClr>
              <a:buSzPts val="1875"/>
              <a:buFont typeface="Arial"/>
              <a:buNone/>
            </a:pPr>
            <a:r>
              <a:rPr i="0" lang="en-US" sz="1875" u="none" cap="none" strike="noStrike">
                <a:solidFill>
                  <a:srgbClr val="172A40"/>
                </a:solidFill>
                <a:latin typeface="Montserrat"/>
                <a:ea typeface="Montserrat"/>
                <a:cs typeface="Montserrat"/>
                <a:sym typeface="Montserrat"/>
              </a:rPr>
              <a:t>See the open issues, then document the local decision and next review.</a:t>
            </a:r>
            <a:endParaRPr i="0" sz="14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4" name="Shape 444"/>
        <p:cNvGrpSpPr/>
        <p:nvPr/>
      </p:nvGrpSpPr>
      <p:grpSpPr>
        <a:xfrm>
          <a:off x="0" y="0"/>
          <a:ext cx="0" cy="0"/>
          <a:chOff x="0" y="0"/>
          <a:chExt cx="0" cy="0"/>
        </a:xfrm>
      </p:grpSpPr>
      <p:sp>
        <p:nvSpPr>
          <p:cNvPr id="445" name="Google Shape;445;p23"/>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A decision with conditions and a review date</a:t>
            </a:r>
            <a:endParaRPr i="0" sz="1400" u="none" cap="none" strike="noStrike">
              <a:solidFill>
                <a:schemeClr val="dk1"/>
              </a:solidFill>
              <a:latin typeface="Montserrat"/>
              <a:ea typeface="Montserrat"/>
              <a:cs typeface="Montserrat"/>
              <a:sym typeface="Montserrat"/>
            </a:endParaRPr>
          </a:p>
        </p:txBody>
      </p:sp>
      <p:sp>
        <p:nvSpPr>
          <p:cNvPr id="446" name="Google Shape;446;p23"/>
          <p:cNvSpPr/>
          <p:nvPr/>
        </p:nvSpPr>
        <p:spPr>
          <a:xfrm>
            <a:off x="685800" y="1266825"/>
            <a:ext cx="10820400" cy="28575"/>
          </a:xfrm>
          <a:prstGeom prst="rect">
            <a:avLst/>
          </a:prstGeom>
          <a:solidFill>
            <a:srgbClr val="082D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23"/>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448" name="Google Shape;448;p23"/>
          <p:cNvSpPr/>
          <p:nvPr/>
        </p:nvSpPr>
        <p:spPr>
          <a:xfrm>
            <a:off x="11020425" y="6432476"/>
            <a:ext cx="476400" cy="2097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lang="en-US" sz="1200">
                <a:solidFill>
                  <a:srgbClr val="52627A"/>
                </a:solidFill>
                <a:latin typeface="Montserrat"/>
                <a:ea typeface="Montserrat"/>
                <a:cs typeface="Montserrat"/>
                <a:sym typeface="Montserrat"/>
              </a:rPr>
              <a:t>20</a:t>
            </a:r>
            <a:endParaRPr i="0" sz="1200" u="none" cap="none" strike="noStrike">
              <a:solidFill>
                <a:srgbClr val="000000"/>
              </a:solidFill>
              <a:latin typeface="Montserrat"/>
              <a:ea typeface="Montserrat"/>
              <a:cs typeface="Montserrat"/>
              <a:sym typeface="Montserrat"/>
            </a:endParaRPr>
          </a:p>
        </p:txBody>
      </p:sp>
      <p:graphicFrame>
        <p:nvGraphicFramePr>
          <p:cNvPr id="449" name="Google Shape;449;p23"/>
          <p:cNvGraphicFramePr/>
          <p:nvPr/>
        </p:nvGraphicFramePr>
        <p:xfrm>
          <a:off x="685800" y="1571625"/>
          <a:ext cx="3000000" cy="3000000"/>
        </p:xfrm>
        <a:graphic>
          <a:graphicData uri="http://schemas.openxmlformats.org/drawingml/2006/table">
            <a:tbl>
              <a:tblPr>
                <a:noFill/>
                <a:tableStyleId>{EC83CF43-37C0-4741-ADFA-A60E02F93339}</a:tableStyleId>
              </a:tblPr>
              <a:tblGrid>
                <a:gridCol w="2933700"/>
                <a:gridCol w="7886700"/>
              </a:tblGrid>
              <a:tr h="590550">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Decision</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What the record should state</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r>
              <a:tr h="5905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Proceed for the stated use</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Scope, safeguards, owner and review date.</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5905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Bounded pilot</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Question, limits, measures and criteria for adapting or stopping.</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r h="5905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Revise and re-review</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Changes required and the evidence needed for another review.</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5905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Hold</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Unresolved conditions, the owner of each action and interim learning arrangements.</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r h="590550">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Decline or discontinue</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725"/>
                        <a:buFont typeface="Arial"/>
                        <a:buNone/>
                      </a:pPr>
                      <a:r>
                        <a:rPr lang="en-US" sz="1725" u="none" cap="none" strike="noStrike">
                          <a:latin typeface="Montserrat"/>
                          <a:ea typeface="Montserrat"/>
                          <a:cs typeface="Montserrat"/>
                          <a:sym typeface="Montserrat"/>
                        </a:rPr>
                        <a:t>Reasons, an accessible alternative and any transition or data-exit actions.</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bl>
          </a:graphicData>
        </a:graphic>
      </p:graphicFrame>
      <p:sp>
        <p:nvSpPr>
          <p:cNvPr id="450" name="Google Shape;450;p23"/>
          <p:cNvSpPr/>
          <p:nvPr/>
        </p:nvSpPr>
        <p:spPr>
          <a:xfrm>
            <a:off x="685800" y="5321850"/>
            <a:ext cx="10820400" cy="1038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136CE"/>
              </a:buClr>
              <a:buSzPts val="1800"/>
              <a:buFont typeface="Arial"/>
              <a:buNone/>
            </a:pPr>
            <a:r>
              <a:rPr b="1" i="0" lang="en-US" sz="1800" u="none" cap="none" strike="noStrike">
                <a:solidFill>
                  <a:srgbClr val="082D62"/>
                </a:solidFill>
                <a:latin typeface="Montserrat"/>
                <a:ea typeface="Montserrat"/>
                <a:cs typeface="Montserrat"/>
                <a:sym typeface="Montserrat"/>
              </a:rPr>
              <a:t>A bounded pilot may examine uncertain benefits only when the applicable authorization, evidence or trial route, and required protections are in place. Pilot status does not waive prohibitions or required supports.</a:t>
            </a:r>
            <a:endParaRPr i="0" sz="1400" u="none" cap="none" strike="noStrike">
              <a:solidFill>
                <a:srgbClr val="082D62"/>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5" name="Shape 455"/>
        <p:cNvGrpSpPr/>
        <p:nvPr/>
      </p:nvGrpSpPr>
      <p:grpSpPr>
        <a:xfrm>
          <a:off x="0" y="0"/>
          <a:ext cx="0" cy="0"/>
          <a:chOff x="0" y="0"/>
          <a:chExt cx="0" cy="0"/>
        </a:xfrm>
      </p:grpSpPr>
      <p:sp>
        <p:nvSpPr>
          <p:cNvPr id="456" name="Google Shape;456;p24"/>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A working session with one actual use</a:t>
            </a:r>
            <a:endParaRPr i="0" sz="1400" u="none" cap="none" strike="noStrike">
              <a:solidFill>
                <a:schemeClr val="dk1"/>
              </a:solidFill>
              <a:latin typeface="Montserrat"/>
              <a:ea typeface="Montserrat"/>
              <a:cs typeface="Montserrat"/>
              <a:sym typeface="Montserrat"/>
            </a:endParaRPr>
          </a:p>
        </p:txBody>
      </p:sp>
      <p:sp>
        <p:nvSpPr>
          <p:cNvPr id="457" name="Google Shape;457;p24"/>
          <p:cNvSpPr/>
          <p:nvPr/>
        </p:nvSpPr>
        <p:spPr>
          <a:xfrm>
            <a:off x="685800" y="1266825"/>
            <a:ext cx="10820400" cy="28575"/>
          </a:xfrm>
          <a:prstGeom prst="rect">
            <a:avLst/>
          </a:prstGeom>
          <a:solidFill>
            <a:srgbClr val="082D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24"/>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459" name="Google Shape;459;p24"/>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lang="en-US" sz="1200">
                <a:solidFill>
                  <a:srgbClr val="52627A"/>
                </a:solidFill>
                <a:latin typeface="Montserrat"/>
                <a:ea typeface="Montserrat"/>
                <a:cs typeface="Montserrat"/>
                <a:sym typeface="Montserrat"/>
              </a:rPr>
              <a:t>21</a:t>
            </a:r>
            <a:endParaRPr i="0" sz="1200" u="none" cap="none" strike="noStrike">
              <a:solidFill>
                <a:srgbClr val="000000"/>
              </a:solidFill>
              <a:latin typeface="Montserrat"/>
              <a:ea typeface="Montserrat"/>
              <a:cs typeface="Montserrat"/>
              <a:sym typeface="Montserrat"/>
            </a:endParaRPr>
          </a:p>
        </p:txBody>
      </p:sp>
      <p:sp>
        <p:nvSpPr>
          <p:cNvPr id="460" name="Google Shape;460;p24"/>
          <p:cNvSpPr/>
          <p:nvPr/>
        </p:nvSpPr>
        <p:spPr>
          <a:xfrm>
            <a:off x="685800" y="1676400"/>
            <a:ext cx="10287000" cy="9048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2550"/>
              <a:buFont typeface="Arial"/>
              <a:buNone/>
            </a:pPr>
            <a:r>
              <a:rPr b="1" i="0" lang="en-US" sz="2550" u="none" cap="none" strike="noStrike">
                <a:solidFill>
                  <a:srgbClr val="082D62"/>
                </a:solidFill>
                <a:latin typeface="Montserrat"/>
                <a:ea typeface="Montserrat"/>
                <a:cs typeface="Montserrat"/>
                <a:sym typeface="Montserrat"/>
              </a:rPr>
              <a:t>One defined use, one evidence packet, separate reviewer judgments.</a:t>
            </a:r>
            <a:endParaRPr i="0" sz="1400" u="none" cap="none" strike="noStrike">
              <a:solidFill>
                <a:srgbClr val="000000"/>
              </a:solidFill>
              <a:latin typeface="Montserrat"/>
              <a:ea typeface="Montserrat"/>
              <a:cs typeface="Montserrat"/>
              <a:sym typeface="Montserrat"/>
            </a:endParaRPr>
          </a:p>
        </p:txBody>
      </p:sp>
      <p:sp>
        <p:nvSpPr>
          <p:cNvPr id="461" name="Google Shape;461;p24"/>
          <p:cNvSpPr/>
          <p:nvPr/>
        </p:nvSpPr>
        <p:spPr>
          <a:xfrm>
            <a:off x="685800" y="2847975"/>
            <a:ext cx="10191750" cy="12001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72A40"/>
              </a:buClr>
              <a:buSzPts val="2175"/>
              <a:buFont typeface="Arial"/>
              <a:buNone/>
            </a:pPr>
            <a:r>
              <a:rPr i="0" lang="en-US" sz="2175" u="none" cap="none" strike="noStrike">
                <a:latin typeface="Montserrat"/>
                <a:ea typeface="Montserrat"/>
                <a:cs typeface="Montserrat"/>
                <a:sym typeface="Montserrat"/>
              </a:rPr>
              <a:t>Prepare the activity, use conditions, accessibility tests, privacy and technical records, and claimed-benefit evidence. Reviewers compare findings and identify what still needs specialist review.</a:t>
            </a:r>
            <a:endParaRPr i="0" sz="1400" u="none" cap="none" strike="noStrike">
              <a:latin typeface="Montserrat"/>
              <a:ea typeface="Montserrat"/>
              <a:cs typeface="Montserrat"/>
              <a:sym typeface="Montserrat"/>
            </a:endParaRPr>
          </a:p>
        </p:txBody>
      </p:sp>
      <p:sp>
        <p:nvSpPr>
          <p:cNvPr id="462" name="Google Shape;462;p24"/>
          <p:cNvSpPr/>
          <p:nvPr/>
        </p:nvSpPr>
        <p:spPr>
          <a:xfrm>
            <a:off x="685800" y="4410075"/>
            <a:ext cx="10191750" cy="8572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136CE"/>
              </a:buClr>
              <a:buSzPts val="2175"/>
              <a:buFont typeface="Arial"/>
              <a:buNone/>
            </a:pPr>
            <a:r>
              <a:rPr b="1" i="0" lang="en-US" sz="2175" u="none" cap="none" strike="noStrike">
                <a:solidFill>
                  <a:srgbClr val="082D62"/>
                </a:solidFill>
                <a:latin typeface="Montserrat"/>
                <a:ea typeface="Montserrat"/>
                <a:cs typeface="Montserrat"/>
                <a:sym typeface="Montserrat"/>
              </a:rPr>
              <a:t>Output: Findings linked to evidence, actions with owners, and specific changes to the draft.</a:t>
            </a:r>
            <a:endParaRPr i="0" sz="1400" u="none" cap="none" strike="noStrike">
              <a:solidFill>
                <a:srgbClr val="082D62"/>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7" name="Shape 467"/>
        <p:cNvGrpSpPr/>
        <p:nvPr/>
      </p:nvGrpSpPr>
      <p:grpSpPr>
        <a:xfrm>
          <a:off x="0" y="0"/>
          <a:ext cx="0" cy="0"/>
          <a:chOff x="0" y="0"/>
          <a:chExt cx="0" cy="0"/>
        </a:xfrm>
      </p:grpSpPr>
      <p:sp>
        <p:nvSpPr>
          <p:cNvPr id="468" name="Google Shape;468;p25"/>
          <p:cNvSpPr/>
          <p:nvPr/>
        </p:nvSpPr>
        <p:spPr>
          <a:xfrm>
            <a:off x="685800" y="476250"/>
            <a:ext cx="10477500" cy="6667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82D62"/>
              </a:buClr>
              <a:buSzPts val="3000"/>
              <a:buFont typeface="Arial"/>
              <a:buNone/>
            </a:pPr>
            <a:r>
              <a:rPr b="1" i="0" lang="en-US" sz="3000" u="none" cap="none" strike="noStrike">
                <a:solidFill>
                  <a:schemeClr val="dk1"/>
                </a:solidFill>
                <a:latin typeface="Montserrat"/>
                <a:ea typeface="Montserrat"/>
                <a:cs typeface="Montserrat"/>
                <a:sym typeface="Montserrat"/>
              </a:rPr>
              <a:t>Questions for category feedback</a:t>
            </a:r>
            <a:endParaRPr i="0" sz="1400" u="none" cap="none" strike="noStrike">
              <a:solidFill>
                <a:schemeClr val="dk1"/>
              </a:solidFill>
              <a:latin typeface="Montserrat"/>
              <a:ea typeface="Montserrat"/>
              <a:cs typeface="Montserrat"/>
              <a:sym typeface="Montserrat"/>
            </a:endParaRPr>
          </a:p>
        </p:txBody>
      </p:sp>
      <p:sp>
        <p:nvSpPr>
          <p:cNvPr id="469" name="Google Shape;469;p25"/>
          <p:cNvSpPr/>
          <p:nvPr/>
        </p:nvSpPr>
        <p:spPr>
          <a:xfrm>
            <a:off x="685800" y="1266825"/>
            <a:ext cx="10820400" cy="28575"/>
          </a:xfrm>
          <a:prstGeom prst="rect">
            <a:avLst/>
          </a:prstGeom>
          <a:solidFill>
            <a:srgbClr val="082D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25"/>
          <p:cNvSpPr/>
          <p:nvPr/>
        </p:nvSpPr>
        <p:spPr>
          <a:xfrm>
            <a:off x="685800" y="6410325"/>
            <a:ext cx="7143750" cy="2095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2627A"/>
              </a:buClr>
              <a:buSzPts val="1050"/>
              <a:buFont typeface="Arial"/>
              <a:buNone/>
            </a:pPr>
            <a:r>
              <a:rPr i="0" lang="en-US" sz="1200" u="none" cap="none" strike="noStrike">
                <a:solidFill>
                  <a:srgbClr val="52627A"/>
                </a:solidFill>
                <a:latin typeface="Montserrat"/>
                <a:ea typeface="Montserrat"/>
                <a:cs typeface="Montserrat"/>
                <a:sym typeface="Montserrat"/>
              </a:rPr>
              <a:t>PreK–5 Responsible EdTech Task Force</a:t>
            </a:r>
            <a:endParaRPr i="0" sz="1200" u="none" cap="none" strike="noStrike">
              <a:solidFill>
                <a:srgbClr val="000000"/>
              </a:solidFill>
              <a:latin typeface="Montserrat"/>
              <a:ea typeface="Montserrat"/>
              <a:cs typeface="Montserrat"/>
              <a:sym typeface="Montserrat"/>
            </a:endParaRPr>
          </a:p>
        </p:txBody>
      </p:sp>
      <p:sp>
        <p:nvSpPr>
          <p:cNvPr id="471" name="Google Shape;471;p25"/>
          <p:cNvSpPr/>
          <p:nvPr/>
        </p:nvSpPr>
        <p:spPr>
          <a:xfrm>
            <a:off x="11020425" y="6410325"/>
            <a:ext cx="476250" cy="20955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52627A"/>
              </a:buClr>
              <a:buSzPts val="1050"/>
              <a:buFont typeface="Arial"/>
              <a:buNone/>
            </a:pPr>
            <a:r>
              <a:rPr lang="en-US" sz="1200">
                <a:solidFill>
                  <a:srgbClr val="52627A"/>
                </a:solidFill>
                <a:latin typeface="Montserrat"/>
                <a:ea typeface="Montserrat"/>
                <a:cs typeface="Montserrat"/>
                <a:sym typeface="Montserrat"/>
              </a:rPr>
              <a:t>22</a:t>
            </a:r>
            <a:endParaRPr i="0" sz="1200" u="none" cap="none" strike="noStrike">
              <a:solidFill>
                <a:srgbClr val="000000"/>
              </a:solidFill>
              <a:latin typeface="Montserrat"/>
              <a:ea typeface="Montserrat"/>
              <a:cs typeface="Montserrat"/>
              <a:sym typeface="Montserrat"/>
            </a:endParaRPr>
          </a:p>
        </p:txBody>
      </p:sp>
      <p:graphicFrame>
        <p:nvGraphicFramePr>
          <p:cNvPr id="472" name="Google Shape;472;p25"/>
          <p:cNvGraphicFramePr/>
          <p:nvPr/>
        </p:nvGraphicFramePr>
        <p:xfrm>
          <a:off x="685800" y="1581150"/>
          <a:ext cx="3000000" cy="3000000"/>
        </p:xfrm>
        <a:graphic>
          <a:graphicData uri="http://schemas.openxmlformats.org/drawingml/2006/table">
            <a:tbl>
              <a:tblPr>
                <a:noFill/>
                <a:tableStyleId>{EC83CF43-37C0-4741-ADFA-A60E02F93339}</a:tableStyleId>
              </a:tblPr>
              <a:tblGrid>
                <a:gridCol w="3609975"/>
                <a:gridCol w="7210425"/>
              </a:tblGrid>
              <a:tr h="636825">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Category</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c>
                  <a:txBody>
                    <a:bodyPr/>
                    <a:lstStyle/>
                    <a:p>
                      <a:pPr indent="0" lvl="0" marL="0" marR="0" rtl="0" algn="l">
                        <a:lnSpc>
                          <a:spcPct val="100000"/>
                        </a:lnSpc>
                        <a:spcBef>
                          <a:spcPts val="0"/>
                        </a:spcBef>
                        <a:spcAft>
                          <a:spcPts val="0"/>
                        </a:spcAft>
                        <a:buClr>
                          <a:srgbClr val="FFFFFF"/>
                        </a:buClr>
                        <a:buSzPts val="1575"/>
                        <a:buFont typeface="Arial"/>
                        <a:buNone/>
                      </a:pPr>
                      <a:r>
                        <a:rPr b="1" lang="en-US" sz="1575" u="none" cap="none" strike="noStrike">
                          <a:solidFill>
                            <a:srgbClr val="FFFFFF"/>
                          </a:solidFill>
                          <a:latin typeface="Montserrat"/>
                          <a:ea typeface="Montserrat"/>
                          <a:cs typeface="Montserrat"/>
                          <a:sym typeface="Montserrat"/>
                        </a:rPr>
                        <a:t>Question for the task force</a:t>
                      </a:r>
                      <a:endParaRPr sz="1400" u="none" cap="none" strike="noStrike">
                        <a:latin typeface="Montserrat"/>
                        <a:ea typeface="Montserrat"/>
                        <a:cs typeface="Montserrat"/>
                        <a:sym typeface="Montserrat"/>
                      </a:endParaRPr>
                    </a:p>
                  </a:txBody>
                  <a:tcPr marT="45725" marB="45725" marR="91450" marL="91450" anchor="ctr">
                    <a:solidFill>
                      <a:srgbClr val="082D62"/>
                    </a:solidFill>
                  </a:tcPr>
                </a:tc>
              </a:tr>
              <a:tr h="636825">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Learning value</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Does the </a:t>
                      </a:r>
                      <a:r>
                        <a:rPr lang="en-US" sz="1613">
                          <a:latin typeface="Montserrat"/>
                          <a:ea typeface="Montserrat"/>
                          <a:cs typeface="Montserrat"/>
                          <a:sym typeface="Montserrat"/>
                        </a:rPr>
                        <a:t>“</a:t>
                      </a:r>
                      <a:r>
                        <a:rPr lang="en-US" sz="1613" u="none" cap="none" strike="noStrike">
                          <a:latin typeface="Montserrat"/>
                          <a:ea typeface="Montserrat"/>
                          <a:cs typeface="Montserrat"/>
                          <a:sym typeface="Montserrat"/>
                        </a:rPr>
                        <a:t>learning value</a:t>
                      </a:r>
                      <a:r>
                        <a:rPr lang="en-US" sz="1613">
                          <a:latin typeface="Montserrat"/>
                          <a:ea typeface="Montserrat"/>
                          <a:cs typeface="Montserrat"/>
                          <a:sym typeface="Montserrat"/>
                        </a:rPr>
                        <a:t>”</a:t>
                      </a:r>
                      <a:r>
                        <a:rPr lang="en-US" sz="1613" u="none" cap="none" strike="noStrike">
                          <a:latin typeface="Montserrat"/>
                          <a:ea typeface="Montserrat"/>
                          <a:cs typeface="Montserrat"/>
                          <a:sym typeface="Montserrat"/>
                        </a:rPr>
                        <a:t> make the intended learning and the learner’s thinking clear?</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636825">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Development and well-being</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Does this category give enough weight to relationships, play and what technology displaces?</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r h="636825">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Inclusion and access</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Would these checks reveal who still cannot participate or benefit?</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636825">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Safety and rights</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Are any child protections missing or placed in the wrong category?</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r h="636825">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Evidence and outcomes</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Does this category clearly separate intended benefits from demonstrated outcomes?</a:t>
                      </a:r>
                      <a:endParaRPr sz="1400" u="none" cap="none" strike="noStrike">
                        <a:latin typeface="Montserrat"/>
                        <a:ea typeface="Montserrat"/>
                        <a:cs typeface="Montserrat"/>
                        <a:sym typeface="Montserrat"/>
                      </a:endParaRPr>
                    </a:p>
                  </a:txBody>
                  <a:tcPr marT="45725" marB="45725" marR="91450" marL="91450" anchor="ctr">
                    <a:solidFill>
                      <a:srgbClr val="EEF2F7"/>
                    </a:solidFill>
                  </a:tcPr>
                </a:tc>
              </a:tr>
              <a:tr h="636825">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Implementation and oversight</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c>
                  <a:txBody>
                    <a:bodyPr/>
                    <a:lstStyle/>
                    <a:p>
                      <a:pPr indent="0" lvl="0" marL="0" marR="0" rtl="0" algn="l">
                        <a:lnSpc>
                          <a:spcPct val="100000"/>
                        </a:lnSpc>
                        <a:spcBef>
                          <a:spcPts val="0"/>
                        </a:spcBef>
                        <a:spcAft>
                          <a:spcPts val="0"/>
                        </a:spcAft>
                        <a:buClr>
                          <a:srgbClr val="172A40"/>
                        </a:buClr>
                        <a:buSzPts val="1612"/>
                        <a:buFont typeface="Arial"/>
                        <a:buNone/>
                      </a:pPr>
                      <a:r>
                        <a:rPr lang="en-US" sz="1613" u="none" cap="none" strike="noStrike">
                          <a:latin typeface="Montserrat"/>
                          <a:ea typeface="Montserrat"/>
                          <a:cs typeface="Montserrat"/>
                          <a:sym typeface="Montserrat"/>
                        </a:rPr>
                        <a:t>Is this one workable category, or do technical fit and accountability need separate homes?</a:t>
                      </a:r>
                      <a:endParaRPr sz="1400" u="none" cap="none" strike="noStrike">
                        <a:latin typeface="Montserrat"/>
                        <a:ea typeface="Montserrat"/>
                        <a:cs typeface="Montserrat"/>
                        <a:sym typeface="Montserrat"/>
                      </a:endParaRPr>
                    </a:p>
                  </a:txBody>
                  <a:tcPr marT="45725" marB="45725" marR="91450" marL="91450" anchor="ctr">
                    <a:solidFill>
                      <a:srgbClr val="FFFFFF"/>
                    </a:solidFill>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